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embeddedFontLst>
    <p:embeddedFont>
      <p:font typeface="Algerian" panose="04020705040A02060702" pitchFamily="82" charset="0"/>
      <p:regular r:id="rId34"/>
    </p:embeddedFont>
    <p:embeddedFont>
      <p:font typeface="Calibri" panose="020F0502020204030204" pitchFamily="34" charset="0"/>
      <p:regular r:id="rId35"/>
      <p:bold r:id="rId36"/>
      <p:italic r:id="rId37"/>
      <p:boldItalic r:id="rId38"/>
    </p:embeddedFont>
    <p:embeddedFont>
      <p:font typeface="Candara" panose="020E0502030303020204" pitchFamily="34" charset="0"/>
      <p:regular r:id="rId39"/>
      <p:bold r:id="rId40"/>
      <p:italic r:id="rId41"/>
      <p:boldItalic r:id="rId42"/>
    </p:embeddedFont>
    <p:embeddedFont>
      <p:font typeface="Trebuchet MS" panose="020B0603020202020204" pitchFamily="34" charset="0"/>
      <p:regular r:id="rId43"/>
      <p:bold r:id="rId44"/>
      <p:italic r:id="rId45"/>
      <p:boldItalic r:id="rId46"/>
    </p:embeddedFont>
    <p:embeddedFont>
      <p:font typeface="Verdana" panose="020B0604030504040204" pitchFamily="3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qWqw26nmR4ktW+c/CnSoXF7yr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AA98E6-B654-405F-B724-566E79B8BEA5}">
  <a:tblStyle styleId="{E7AA98E6-B654-405F-B724-566E79B8BEA5}"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d5af64a4b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d5af64a4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5af64a4bb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d5af64a4b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d5af64a4bb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d5af64a4bb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d5af64a4bb_0_3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d5af64a4bb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d5af64a4bb_0_4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d5af64a4bb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d5af64a4bb_0_5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d5af64a4bb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d5af64a4bb_0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d5af64a4bb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d5af64a4bb_0_7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d5af64a4bb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d5af64a4bb_0_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d5af64a4bb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d5af64a4bb_0_9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d5af64a4b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d5af64a4bb_0_10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d5af64a4b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 name="Google Shape;25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 name="Google Shape;28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cb8a2b281e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7" name="Google Shape;297;gcb8a2b281e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6" name="Google Shape;306;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7" name="Google Shape;3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3" name="Google Shape;34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d453bc1dc3_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gd453bc1dc3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351" name="Google Shape;35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8" name="Google Shape;35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The CPCS – Or Community Pharmacy Consultation service has been operational now for 2 + years  - with the results so far estimates are of the 60 million ( 11 weeks of GP time per annum) consultation in GP surgeries for Minor illness 20 M could be safely transferred – equated to approx. 3- 10 consultation per day </a:t>
            </a:r>
            <a:endParaRPr/>
          </a:p>
          <a:p>
            <a:pPr marL="457200" marR="0" lvl="0" indent="-298450" algn="l" rtl="0">
              <a:lnSpc>
                <a:spcPct val="100000"/>
              </a:lnSpc>
              <a:spcBef>
                <a:spcPts val="0"/>
              </a:spcBef>
              <a:spcAft>
                <a:spcPts val="0"/>
              </a:spcAft>
              <a:buClr>
                <a:srgbClr val="000000"/>
              </a:buClr>
              <a:buSzPts val="1100"/>
              <a:buFont typeface="Arial"/>
              <a:buChar char="●"/>
            </a:pPr>
            <a:r>
              <a:rPr lang="en-US"/>
              <a:t>GP CPCPS is NOW a national service  with clear Pharmacy side experience and a structured consultation and record keeping. If exceptions are required it follows a set pathway.</a:t>
            </a:r>
            <a:endParaRPr/>
          </a:p>
          <a:p>
            <a:pPr marL="457200" marR="0" lvl="0" indent="-298450" algn="l" rtl="0">
              <a:lnSpc>
                <a:spcPct val="100000"/>
              </a:lnSpc>
              <a:spcBef>
                <a:spcPts val="0"/>
              </a:spcBef>
              <a:spcAft>
                <a:spcPts val="0"/>
              </a:spcAft>
              <a:buClr>
                <a:srgbClr val="000000"/>
              </a:buClr>
              <a:buSzPts val="1100"/>
              <a:buFont typeface="Arial"/>
              <a:buChar char="●"/>
            </a:pPr>
            <a:r>
              <a:rPr lang="en-US"/>
              <a:t>Main focus and reason to set up the GPCPCS is to help resolve the patient Situation /condition as soon as possible and help improve the patient self management skills for self care, and use primary care ressources better .  </a:t>
            </a:r>
            <a:endParaRPr/>
          </a:p>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c9ea22be7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 name="Google Shape;116;gc9ea22be77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d445fb172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d445fb172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 name="Google Shape;13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 name="Google Shape;13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d5af64a4bb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d5af64a4b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6" name="Google Shape;26;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 name="Google Shape;28;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inyurl.com/zdaete4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s://www.nhs.uk/conditions/dry-ey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mailto:Pritpal.thind@sonarinformatics.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a:off x="8389398" y="286350"/>
            <a:ext cx="3680202" cy="1253450"/>
          </a:xfrm>
          <a:prstGeom prst="rect">
            <a:avLst/>
          </a:prstGeom>
          <a:noFill/>
          <a:ln>
            <a:noFill/>
          </a:ln>
        </p:spPr>
      </p:pic>
      <p:sp>
        <p:nvSpPr>
          <p:cNvPr id="85" name="Google Shape;85;p1"/>
          <p:cNvSpPr txBox="1">
            <a:spLocks noGrp="1"/>
          </p:cNvSpPr>
          <p:nvPr>
            <p:ph type="ctrTitle"/>
          </p:nvPr>
        </p:nvSpPr>
        <p:spPr>
          <a:xfrm>
            <a:off x="1356200" y="477800"/>
            <a:ext cx="9168600" cy="41688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ndara"/>
              <a:buNone/>
            </a:pPr>
            <a:r>
              <a:rPr lang="en-US" sz="6000" b="1" dirty="0">
                <a:solidFill>
                  <a:schemeClr val="dk1"/>
                </a:solidFill>
                <a:latin typeface="Candara"/>
                <a:ea typeface="Candara"/>
                <a:cs typeface="Candara"/>
                <a:sym typeface="Candara"/>
              </a:rPr>
              <a:t>GP CPCS </a:t>
            </a:r>
            <a:br>
              <a:rPr lang="en-US" sz="6000" b="1" dirty="0">
                <a:solidFill>
                  <a:schemeClr val="dk1"/>
                </a:solidFill>
                <a:latin typeface="Candara"/>
                <a:ea typeface="Candara"/>
                <a:cs typeface="Candara"/>
                <a:sym typeface="Candara"/>
              </a:rPr>
            </a:br>
            <a:r>
              <a:rPr lang="en-US" sz="2700" b="1" dirty="0">
                <a:solidFill>
                  <a:schemeClr val="dk1"/>
                </a:solidFill>
                <a:latin typeface="Candara"/>
                <a:ea typeface="Candara"/>
                <a:cs typeface="Candara"/>
                <a:sym typeface="Candara"/>
              </a:rPr>
              <a:t>General  Practice  referral pathway to the NHS </a:t>
            </a:r>
            <a:br>
              <a:rPr lang="en-US" sz="2700" b="1" dirty="0">
                <a:solidFill>
                  <a:schemeClr val="dk1"/>
                </a:solidFill>
                <a:latin typeface="Candara"/>
                <a:ea typeface="Candara"/>
                <a:cs typeface="Candara"/>
                <a:sym typeface="Candara"/>
              </a:rPr>
            </a:br>
            <a:r>
              <a:rPr lang="en-US" sz="2700" b="1" dirty="0">
                <a:solidFill>
                  <a:schemeClr val="dk1"/>
                </a:solidFill>
                <a:latin typeface="Candara"/>
                <a:ea typeface="Candara"/>
                <a:cs typeface="Candara"/>
                <a:sym typeface="Candara"/>
              </a:rPr>
              <a:t>Community Pharmacy Consultation Service </a:t>
            </a:r>
            <a:br>
              <a:rPr lang="en-US" sz="2700" b="1" dirty="0">
                <a:solidFill>
                  <a:schemeClr val="dk1"/>
                </a:solidFill>
                <a:latin typeface="Candara"/>
                <a:ea typeface="Candara"/>
                <a:cs typeface="Candara"/>
                <a:sym typeface="Candara"/>
              </a:rPr>
            </a:br>
            <a:br>
              <a:rPr lang="en-US" sz="2700" b="1" dirty="0">
                <a:solidFill>
                  <a:schemeClr val="dk1"/>
                </a:solidFill>
                <a:latin typeface="Candara"/>
                <a:ea typeface="Candara"/>
                <a:cs typeface="Candara"/>
                <a:sym typeface="Candara"/>
              </a:rPr>
            </a:br>
            <a:r>
              <a:rPr lang="en-US" sz="3200" b="1" dirty="0">
                <a:latin typeface="Candara"/>
                <a:ea typeface="Candara"/>
                <a:cs typeface="Candara"/>
                <a:sym typeface="Candara"/>
              </a:rPr>
              <a:t>GP Staff Training</a:t>
            </a:r>
            <a:endParaRPr sz="3200" b="1" dirty="0">
              <a:latin typeface="Candara"/>
              <a:ea typeface="Candara"/>
              <a:cs typeface="Candara"/>
              <a:sym typeface="Candara"/>
            </a:endParaRPr>
          </a:p>
        </p:txBody>
      </p:sp>
      <p:sp>
        <p:nvSpPr>
          <p:cNvPr id="86" name="Google Shape;86;p1"/>
          <p:cNvSpPr txBox="1"/>
          <p:nvPr/>
        </p:nvSpPr>
        <p:spPr>
          <a:xfrm>
            <a:off x="4019878" y="4442075"/>
            <a:ext cx="458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2800" b="1" i="0" u="none" strike="noStrike" cap="none">
                <a:solidFill>
                  <a:schemeClr val="dk1"/>
                </a:solidFill>
                <a:latin typeface="Candara"/>
                <a:ea typeface="Candara"/>
                <a:cs typeface="Candara"/>
                <a:sym typeface="Candara"/>
              </a:rPr>
              <a:t> </a:t>
            </a:r>
            <a:endParaRPr sz="2800" b="1" i="0" u="none" strike="noStrike" cap="none">
              <a:solidFill>
                <a:schemeClr val="dk1"/>
              </a:solidFill>
              <a:latin typeface="Candara"/>
              <a:ea typeface="Candara"/>
              <a:cs typeface="Candara"/>
              <a:sym typeface="Candar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d5af64a4bb_0_0"/>
          <p:cNvPicPr preferRelativeResize="0"/>
          <p:nvPr/>
        </p:nvPicPr>
        <p:blipFill rotWithShape="1">
          <a:blip r:embed="rId3">
            <a:alphaModFix/>
          </a:blip>
          <a:srcRect/>
          <a:stretch/>
        </p:blipFill>
        <p:spPr>
          <a:xfrm>
            <a:off x="10526800" y="53901"/>
            <a:ext cx="1665200" cy="514650"/>
          </a:xfrm>
          <a:prstGeom prst="rect">
            <a:avLst/>
          </a:prstGeom>
          <a:noFill/>
          <a:ln>
            <a:noFill/>
          </a:ln>
        </p:spPr>
      </p:pic>
      <p:sp>
        <p:nvSpPr>
          <p:cNvPr id="156" name="Google Shape;156;gd5af64a4bb_0_0"/>
          <p:cNvSpPr txBox="1"/>
          <p:nvPr/>
        </p:nvSpPr>
        <p:spPr>
          <a:xfrm>
            <a:off x="2983989"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Bites/Stings</a:t>
            </a:r>
            <a:endParaRPr sz="3600" b="0" i="0" u="none" strike="noStrike" cap="none">
              <a:solidFill>
                <a:srgbClr val="000000"/>
              </a:solidFill>
              <a:latin typeface="Candara"/>
              <a:ea typeface="Candara"/>
              <a:cs typeface="Candara"/>
              <a:sym typeface="Candara"/>
            </a:endParaRPr>
          </a:p>
        </p:txBody>
      </p:sp>
      <p:sp>
        <p:nvSpPr>
          <p:cNvPr id="157" name="Google Shape;157;gd5af64a4bb_0_0"/>
          <p:cNvSpPr txBox="1"/>
          <p:nvPr/>
        </p:nvSpPr>
        <p:spPr>
          <a:xfrm>
            <a:off x="714220" y="1597540"/>
            <a:ext cx="6098400" cy="2678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rgbClr val="385623"/>
                </a:solidFill>
                <a:latin typeface="Candara"/>
                <a:ea typeface="Candara"/>
                <a:cs typeface="Candara"/>
                <a:sym typeface="Candara"/>
              </a:rPr>
              <a:t>Suitable for referral to pharmacists ?</a:t>
            </a:r>
            <a:endParaRPr sz="2400" b="1">
              <a:solidFill>
                <a:srgbClr val="385623"/>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Bee Sting</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Wasp Sting</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Stings with minor redness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Stings with minor swelling</a:t>
            </a: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400">
              <a:latin typeface="Candara"/>
              <a:ea typeface="Candara"/>
              <a:cs typeface="Candara"/>
              <a:sym typeface="Candara"/>
            </a:endParaRPr>
          </a:p>
          <a:p>
            <a:pPr marL="0" lvl="0" indent="0" algn="l" rtl="0">
              <a:spcBef>
                <a:spcPts val="0"/>
              </a:spcBef>
              <a:spcAft>
                <a:spcPts val="0"/>
              </a:spcAft>
              <a:buClr>
                <a:srgbClr val="000000"/>
              </a:buClr>
              <a:buSzPts val="1600"/>
              <a:buFont typeface="Arial"/>
              <a:buNone/>
            </a:pPr>
            <a:endParaRPr sz="2400">
              <a:latin typeface="Candara"/>
              <a:ea typeface="Candara"/>
              <a:cs typeface="Candara"/>
              <a:sym typeface="Candara"/>
            </a:endParaRPr>
          </a:p>
        </p:txBody>
      </p:sp>
      <p:sp>
        <p:nvSpPr>
          <p:cNvPr id="158" name="Google Shape;158;gd5af64a4bb_0_0"/>
          <p:cNvSpPr txBox="1"/>
          <p:nvPr/>
        </p:nvSpPr>
        <p:spPr>
          <a:xfrm>
            <a:off x="6826632" y="1710082"/>
            <a:ext cx="60984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Drowsy/fever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Fast heart rate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Severe swelling or cramps </a:t>
            </a:r>
            <a:endParaRPr sz="2400" b="0" i="0" u="none" strike="noStrike" cap="none">
              <a:solidFill>
                <a:srgbClr val="FF0000"/>
              </a:solidFill>
              <a:latin typeface="Candara"/>
              <a:ea typeface="Candara"/>
              <a:cs typeface="Candara"/>
              <a:sym typeface="Candara"/>
            </a:endParaRPr>
          </a:p>
        </p:txBody>
      </p:sp>
      <p:sp>
        <p:nvSpPr>
          <p:cNvPr id="159" name="Google Shape;159;gd5af64a4bb_0_0"/>
          <p:cNvSpPr txBox="1"/>
          <p:nvPr/>
        </p:nvSpPr>
        <p:spPr>
          <a:xfrm>
            <a:off x="2513075" y="539867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160" name="Google Shape;160;gd5af64a4bb_0_0"/>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d5af64a4bb_0_11"/>
          <p:cNvSpPr txBox="1"/>
          <p:nvPr/>
        </p:nvSpPr>
        <p:spPr>
          <a:xfrm>
            <a:off x="3215783" y="33976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Colds</a:t>
            </a:r>
            <a:endParaRPr sz="3600" b="0" i="0" u="none" strike="noStrike" cap="none">
              <a:solidFill>
                <a:srgbClr val="000000"/>
              </a:solidFill>
              <a:latin typeface="Candara"/>
              <a:ea typeface="Candara"/>
              <a:cs typeface="Candara"/>
              <a:sym typeface="Candara"/>
            </a:endParaRPr>
          </a:p>
        </p:txBody>
      </p:sp>
      <p:sp>
        <p:nvSpPr>
          <p:cNvPr id="166" name="Google Shape;166;gd5af64a4bb_0_11"/>
          <p:cNvSpPr txBox="1"/>
          <p:nvPr/>
        </p:nvSpPr>
        <p:spPr>
          <a:xfrm>
            <a:off x="503205" y="1710082"/>
            <a:ext cx="6098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rgbClr val="385623"/>
                </a:solidFill>
                <a:latin typeface="Candara"/>
                <a:ea typeface="Candara"/>
                <a:cs typeface="Candara"/>
                <a:sym typeface="Candara"/>
              </a:rPr>
              <a:t>Suitable for referral to pharmacists ?</a:t>
            </a:r>
            <a:endParaRPr sz="2400" b="1">
              <a:solidFill>
                <a:srgbClr val="385623"/>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Cold sores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Coughs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Flu-like symptoms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Sore throat</a:t>
            </a:r>
            <a:endParaRPr sz="2400" b="0" i="0" u="none" strike="noStrike" cap="none">
              <a:solidFill>
                <a:srgbClr val="000000"/>
              </a:solidFill>
              <a:latin typeface="Candara"/>
              <a:ea typeface="Candara"/>
              <a:cs typeface="Candara"/>
              <a:sym typeface="Candara"/>
            </a:endParaRPr>
          </a:p>
        </p:txBody>
      </p:sp>
      <p:sp>
        <p:nvSpPr>
          <p:cNvPr id="167" name="Google Shape;167;gd5af64a4bb_0_11"/>
          <p:cNvSpPr txBox="1"/>
          <p:nvPr/>
        </p:nvSpPr>
        <p:spPr>
          <a:xfrm>
            <a:off x="6812564" y="1710082"/>
            <a:ext cx="6098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Lasted + 3 weeks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Shortness of breath</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Chest pain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Unable to swallow</a:t>
            </a:r>
            <a:endParaRPr>
              <a:solidFill>
                <a:srgbClr val="FF0000"/>
              </a:solidFill>
            </a:endParaRPr>
          </a:p>
        </p:txBody>
      </p:sp>
      <p:sp>
        <p:nvSpPr>
          <p:cNvPr id="168" name="Google Shape;168;gd5af64a4bb_0_1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169" name="Google Shape;169;gd5af64a4bb_0_1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d5af64a4bb_0_21"/>
          <p:cNvSpPr txBox="1"/>
          <p:nvPr/>
        </p:nvSpPr>
        <p:spPr>
          <a:xfrm>
            <a:off x="3046971"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Congestion</a:t>
            </a:r>
            <a:endParaRPr sz="3600" b="0" i="0" u="none" strike="noStrike" cap="none">
              <a:solidFill>
                <a:srgbClr val="000000"/>
              </a:solidFill>
              <a:latin typeface="Candara"/>
              <a:ea typeface="Candara"/>
              <a:cs typeface="Candara"/>
              <a:sym typeface="Candara"/>
            </a:endParaRPr>
          </a:p>
        </p:txBody>
      </p:sp>
      <p:sp>
        <p:nvSpPr>
          <p:cNvPr id="175" name="Google Shape;175;gd5af64a4bb_0_21"/>
          <p:cNvSpPr txBox="1"/>
          <p:nvPr/>
        </p:nvSpPr>
        <p:spPr>
          <a:xfrm>
            <a:off x="503205" y="1710082"/>
            <a:ext cx="6098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a:solidFill>
                  <a:srgbClr val="385623"/>
                </a:solidFill>
                <a:latin typeface="Candara"/>
                <a:ea typeface="Candara"/>
                <a:cs typeface="Candara"/>
                <a:sym typeface="Candara"/>
              </a:rPr>
              <a:t> S</a:t>
            </a:r>
            <a:r>
              <a:rPr lang="en-US" sz="2400" b="1" i="0" u="none" strike="noStrike" cap="none">
                <a:solidFill>
                  <a:srgbClr val="385623"/>
                </a:solidFill>
                <a:latin typeface="Candara"/>
                <a:ea typeface="Candara"/>
                <a:cs typeface="Candara"/>
                <a:sym typeface="Candara"/>
              </a:rPr>
              <a:t>uitable for referral to pharmacists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Blocked or runny nose</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Constant need to clear their throat</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Excess mucus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Hay fever</a:t>
            </a:r>
            <a:endParaRPr sz="2400" b="0" i="0" u="none" strike="noStrike" cap="none">
              <a:solidFill>
                <a:srgbClr val="385623"/>
              </a:solidFill>
              <a:latin typeface="Candara"/>
              <a:ea typeface="Candara"/>
              <a:cs typeface="Candara"/>
              <a:sym typeface="Candara"/>
            </a:endParaRPr>
          </a:p>
        </p:txBody>
      </p:sp>
      <p:sp>
        <p:nvSpPr>
          <p:cNvPr id="176" name="Google Shape;176;gd5af64a4bb_0_21"/>
          <p:cNvSpPr txBox="1"/>
          <p:nvPr/>
        </p:nvSpPr>
        <p:spPr>
          <a:xfrm>
            <a:off x="6812564" y="1710082"/>
            <a:ext cx="6098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Lasted +3 weeks</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Shortness of breath</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a:solidFill>
                  <a:srgbClr val="FF0000"/>
                </a:solidFill>
                <a:latin typeface="Candara"/>
                <a:ea typeface="Candara"/>
                <a:cs typeface="Candara"/>
                <a:sym typeface="Candara"/>
              </a:rPr>
              <a:t>One </a:t>
            </a:r>
            <a:r>
              <a:rPr lang="en-US" sz="2400" b="0" i="0" u="none" strike="noStrike" cap="none">
                <a:solidFill>
                  <a:srgbClr val="FF0000"/>
                </a:solidFill>
                <a:latin typeface="Candara"/>
                <a:ea typeface="Candara"/>
                <a:cs typeface="Candara"/>
                <a:sym typeface="Candara"/>
              </a:rPr>
              <a:t> side obstruction</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Facial swelling</a:t>
            </a:r>
            <a:endParaRPr>
              <a:solidFill>
                <a:srgbClr val="FF0000"/>
              </a:solidFill>
            </a:endParaRPr>
          </a:p>
        </p:txBody>
      </p:sp>
      <p:sp>
        <p:nvSpPr>
          <p:cNvPr id="177" name="Google Shape;177;gd5af64a4bb_0_2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178" name="Google Shape;178;gd5af64a4bb_0_2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d5af64a4bb_0_31"/>
          <p:cNvSpPr txBox="1"/>
          <p:nvPr/>
        </p:nvSpPr>
        <p:spPr>
          <a:xfrm>
            <a:off x="3342392"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Ear</a:t>
            </a:r>
            <a:endParaRPr sz="3600" b="0" i="0" u="none" strike="noStrike" cap="none">
              <a:solidFill>
                <a:srgbClr val="000000"/>
              </a:solidFill>
              <a:latin typeface="Candara"/>
              <a:ea typeface="Candara"/>
              <a:cs typeface="Candara"/>
              <a:sym typeface="Candara"/>
            </a:endParaRPr>
          </a:p>
        </p:txBody>
      </p:sp>
      <p:sp>
        <p:nvSpPr>
          <p:cNvPr id="184" name="Google Shape;184;gd5af64a4bb_0_31"/>
          <p:cNvSpPr txBox="1"/>
          <p:nvPr/>
        </p:nvSpPr>
        <p:spPr>
          <a:xfrm>
            <a:off x="503205" y="1710082"/>
            <a:ext cx="6098400" cy="19395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rgbClr val="385623"/>
                </a:solidFill>
                <a:latin typeface="Candara"/>
                <a:ea typeface="Candara"/>
                <a:cs typeface="Candara"/>
                <a:sym typeface="Candara"/>
              </a:rPr>
              <a:t>Suitable for referral to pharmacists ?</a:t>
            </a:r>
            <a:endParaRPr sz="2400" b="1">
              <a:solidFill>
                <a:srgbClr val="385623"/>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Earache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Ear wax</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blocked ear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Hearing problems </a:t>
            </a:r>
            <a:endParaRPr sz="2400" b="0" i="0" u="none" strike="noStrike" cap="none">
              <a:solidFill>
                <a:srgbClr val="385623"/>
              </a:solidFill>
              <a:latin typeface="Candara"/>
              <a:ea typeface="Candara"/>
              <a:cs typeface="Candara"/>
              <a:sym typeface="Candara"/>
            </a:endParaRPr>
          </a:p>
        </p:txBody>
      </p:sp>
      <p:sp>
        <p:nvSpPr>
          <p:cNvPr id="185" name="Google Shape;185;gd5af64a4bb_0_31"/>
          <p:cNvSpPr txBox="1"/>
          <p:nvPr/>
        </p:nvSpPr>
        <p:spPr>
          <a:xfrm>
            <a:off x="6812564" y="1710082"/>
            <a:ext cx="6098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Something may be in the ear canal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Discharge</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Severe Pain</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Deafness, Vertigo </a:t>
            </a:r>
            <a:endParaRPr>
              <a:solidFill>
                <a:srgbClr val="FF0000"/>
              </a:solidFill>
            </a:endParaRPr>
          </a:p>
        </p:txBody>
      </p:sp>
      <p:sp>
        <p:nvSpPr>
          <p:cNvPr id="186" name="Google Shape;186;gd5af64a4bb_0_3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187" name="Google Shape;187;gd5af64a4bb_0_3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d5af64a4bb_0_41"/>
          <p:cNvSpPr txBox="1"/>
          <p:nvPr/>
        </p:nvSpPr>
        <p:spPr>
          <a:xfrm>
            <a:off x="3342392" y="407570"/>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Eye</a:t>
            </a:r>
            <a:endParaRPr sz="3600" b="0" i="0" u="none" strike="noStrike" cap="none">
              <a:solidFill>
                <a:srgbClr val="000000"/>
              </a:solidFill>
              <a:latin typeface="Candara"/>
              <a:ea typeface="Candara"/>
              <a:cs typeface="Candara"/>
              <a:sym typeface="Candara"/>
            </a:endParaRPr>
          </a:p>
        </p:txBody>
      </p:sp>
      <p:sp>
        <p:nvSpPr>
          <p:cNvPr id="193" name="Google Shape;193;gd5af64a4bb_0_41"/>
          <p:cNvSpPr txBox="1"/>
          <p:nvPr/>
        </p:nvSpPr>
        <p:spPr>
          <a:xfrm>
            <a:off x="503205" y="1710082"/>
            <a:ext cx="6098400" cy="3417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rgbClr val="385623"/>
                </a:solidFill>
                <a:latin typeface="Candara"/>
                <a:ea typeface="Candara"/>
                <a:cs typeface="Candara"/>
                <a:sym typeface="Candara"/>
              </a:rPr>
              <a:t>Suitable for referral to pharmacists ?</a:t>
            </a:r>
            <a:endParaRPr sz="2400" b="1">
              <a:solidFill>
                <a:srgbClr val="385623"/>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Conjunctivitis</a:t>
            </a:r>
            <a:r>
              <a:rPr lang="en-US" sz="2400">
                <a:latin typeface="Candara"/>
                <a:ea typeface="Candara"/>
                <a:cs typeface="Candara"/>
                <a:sym typeface="Candara"/>
              </a:rPr>
              <a:t> </a:t>
            </a:r>
            <a:r>
              <a:rPr lang="en-US" sz="2400" b="0" i="0" u="none" strike="noStrike" cap="none">
                <a:solidFill>
                  <a:srgbClr val="000000"/>
                </a:solidFill>
                <a:latin typeface="Candara"/>
                <a:ea typeface="Candara"/>
                <a:cs typeface="Candara"/>
                <a:sym typeface="Candara"/>
              </a:rPr>
              <a:t> </a:t>
            </a:r>
            <a:r>
              <a:rPr lang="en-US" sz="2400" b="0" i="0" u="sng" strike="noStrike" cap="none">
                <a:solidFill>
                  <a:srgbClr val="0563C1"/>
                </a:solidFill>
                <a:latin typeface="Candara"/>
                <a:ea typeface="Candara"/>
                <a:cs typeface="Candara"/>
                <a:sym typeface="Candara"/>
                <a:hlinkClick r:id="rId3">
                  <a:extLst>
                    <a:ext uri="{A12FA001-AC4F-418D-AE19-62706E023703}">
                      <ahyp:hlinkClr xmlns:ahyp="http://schemas.microsoft.com/office/drawing/2018/hyperlinkcolor" val="tx"/>
                    </a:ext>
                  </a:extLst>
                </a:hlinkClick>
              </a:rPr>
              <a:t>Link</a:t>
            </a: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400">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Dry/Sore tired eyes </a:t>
            </a:r>
            <a:r>
              <a:rPr lang="en-US" sz="2400" b="0" i="0" u="sng" strike="noStrike" cap="none">
                <a:solidFill>
                  <a:srgbClr val="0563C1"/>
                </a:solidFill>
                <a:latin typeface="Candara"/>
                <a:ea typeface="Candara"/>
                <a:cs typeface="Candara"/>
                <a:sym typeface="Candara"/>
                <a:hlinkClick r:id="rId4">
                  <a:extLst>
                    <a:ext uri="{A12FA001-AC4F-418D-AE19-62706E023703}">
                      <ahyp:hlinkClr xmlns:ahyp="http://schemas.microsoft.com/office/drawing/2018/hyperlinkcolor" val="tx"/>
                    </a:ext>
                  </a:extLst>
                </a:hlinkClick>
              </a:rPr>
              <a:t>Dry /Sore eyes</a:t>
            </a:r>
            <a:endParaRPr sz="24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None/>
            </a:pPr>
            <a:endParaRPr sz="2400">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Eye red or irritable</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Eye sticky</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Eyelid problems</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Watery/runny eyes </a:t>
            </a:r>
            <a:endParaRPr sz="2400" b="0" i="0" u="none" strike="noStrike" cap="none">
              <a:solidFill>
                <a:srgbClr val="385623"/>
              </a:solidFill>
              <a:latin typeface="Candara"/>
              <a:ea typeface="Candara"/>
              <a:cs typeface="Candara"/>
              <a:sym typeface="Candara"/>
            </a:endParaRPr>
          </a:p>
        </p:txBody>
      </p:sp>
      <p:sp>
        <p:nvSpPr>
          <p:cNvPr id="194" name="Google Shape;194;gd5af64a4bb_0_41"/>
          <p:cNvSpPr txBox="1"/>
          <p:nvPr/>
        </p:nvSpPr>
        <p:spPr>
          <a:xfrm>
            <a:off x="6812564" y="1710082"/>
            <a:ext cx="6098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Severe pain</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Pain 1 side only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Light sensitivity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Reduced vision   </a:t>
            </a:r>
            <a:endParaRPr>
              <a:solidFill>
                <a:srgbClr val="FF0000"/>
              </a:solidFill>
            </a:endParaRPr>
          </a:p>
        </p:txBody>
      </p:sp>
      <p:sp>
        <p:nvSpPr>
          <p:cNvPr id="195" name="Google Shape;195;gd5af64a4bb_0_4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196" name="Google Shape;196;gd5af64a4bb_0_41"/>
          <p:cNvPicPr preferRelativeResize="0"/>
          <p:nvPr/>
        </p:nvPicPr>
        <p:blipFill rotWithShape="1">
          <a:blip r:embed="rId5">
            <a:alphaModFix/>
          </a:blip>
          <a:srcRect/>
          <a:stretch/>
        </p:blipFill>
        <p:spPr>
          <a:xfrm>
            <a:off x="10526800" y="53901"/>
            <a:ext cx="1665200" cy="514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d5af64a4bb_0_51"/>
          <p:cNvSpPr txBox="1"/>
          <p:nvPr/>
        </p:nvSpPr>
        <p:spPr>
          <a:xfrm>
            <a:off x="2934429"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Gastric/Bowl</a:t>
            </a:r>
            <a:endParaRPr sz="3600" b="0" i="0" u="none" strike="noStrike" cap="none">
              <a:solidFill>
                <a:srgbClr val="000000"/>
              </a:solidFill>
              <a:latin typeface="Candara"/>
              <a:ea typeface="Candara"/>
              <a:cs typeface="Candara"/>
              <a:sym typeface="Candara"/>
            </a:endParaRPr>
          </a:p>
        </p:txBody>
      </p:sp>
      <p:sp>
        <p:nvSpPr>
          <p:cNvPr id="202" name="Google Shape;202;gd5af64a4bb_0_51"/>
          <p:cNvSpPr txBox="1"/>
          <p:nvPr/>
        </p:nvSpPr>
        <p:spPr>
          <a:xfrm>
            <a:off x="503205" y="1710082"/>
            <a:ext cx="6098400" cy="3417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rgbClr val="385623"/>
                </a:solidFill>
                <a:latin typeface="Candara"/>
                <a:ea typeface="Candara"/>
                <a:cs typeface="Candara"/>
                <a:sym typeface="Candara"/>
              </a:rPr>
              <a:t>Suitable for referral to pharmacists ?</a:t>
            </a:r>
            <a:endParaRPr sz="2400" b="1">
              <a:solidFill>
                <a:srgbClr val="385623"/>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Constipation</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Diarrhea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Infant colic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Heartburn</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Indigestion</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Hemorrhoids</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Rectal pain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Vomiting or nausea</a:t>
            </a:r>
            <a:endParaRPr sz="2400" b="0" i="0" u="none" strike="noStrike" cap="none">
              <a:solidFill>
                <a:srgbClr val="385623"/>
              </a:solidFill>
              <a:latin typeface="Candara"/>
              <a:ea typeface="Candara"/>
              <a:cs typeface="Candara"/>
              <a:sym typeface="Candara"/>
            </a:endParaRPr>
          </a:p>
        </p:txBody>
      </p:sp>
      <p:sp>
        <p:nvSpPr>
          <p:cNvPr id="203" name="Google Shape;203;gd5af64a4bb_0_51"/>
          <p:cNvSpPr txBox="1"/>
          <p:nvPr/>
        </p:nvSpPr>
        <p:spPr>
          <a:xfrm>
            <a:off x="6812564" y="1710082"/>
            <a:ext cx="6098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Severe/</a:t>
            </a:r>
            <a:r>
              <a:rPr lang="en-US" sz="2400">
                <a:solidFill>
                  <a:srgbClr val="FF0000"/>
                </a:solidFill>
                <a:latin typeface="Candara"/>
                <a:ea typeface="Candara"/>
                <a:cs typeface="Candara"/>
                <a:sym typeface="Candara"/>
              </a:rPr>
              <a:t>ongoing</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Lasted +6 weeks</a:t>
            </a:r>
            <a:endParaRPr sz="2400" b="0" i="0" u="none" strike="noStrike" cap="none">
              <a:solidFill>
                <a:srgbClr val="FF0000"/>
              </a:solidFill>
              <a:latin typeface="Candara"/>
              <a:ea typeface="Candara"/>
              <a:cs typeface="Candara"/>
              <a:sym typeface="Candara"/>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Patient +55 years</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Blood/weight loss</a:t>
            </a:r>
            <a:endParaRPr>
              <a:solidFill>
                <a:srgbClr val="FF0000"/>
              </a:solidFill>
            </a:endParaRPr>
          </a:p>
        </p:txBody>
      </p:sp>
      <p:sp>
        <p:nvSpPr>
          <p:cNvPr id="204" name="Google Shape;204;gd5af64a4bb_0_5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205" name="Google Shape;205;gd5af64a4bb_0_5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d5af64a4bb_0_61"/>
          <p:cNvSpPr txBox="1"/>
          <p:nvPr/>
        </p:nvSpPr>
        <p:spPr>
          <a:xfrm>
            <a:off x="2934429"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General</a:t>
            </a:r>
            <a:endParaRPr sz="3600" b="0" i="0" u="none" strike="noStrike" cap="none">
              <a:solidFill>
                <a:srgbClr val="000000"/>
              </a:solidFill>
              <a:latin typeface="Candara"/>
              <a:ea typeface="Candara"/>
              <a:cs typeface="Candara"/>
              <a:sym typeface="Candara"/>
            </a:endParaRPr>
          </a:p>
        </p:txBody>
      </p:sp>
      <p:sp>
        <p:nvSpPr>
          <p:cNvPr id="211" name="Google Shape;211;gd5af64a4bb_0_61"/>
          <p:cNvSpPr txBox="1"/>
          <p:nvPr/>
        </p:nvSpPr>
        <p:spPr>
          <a:xfrm>
            <a:off x="503205" y="1710082"/>
            <a:ext cx="60984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rgbClr val="385623"/>
                </a:solidFill>
                <a:latin typeface="Candara"/>
                <a:ea typeface="Candara"/>
                <a:cs typeface="Candara"/>
                <a:sym typeface="Candara"/>
              </a:rPr>
              <a:t>Suitable for referral to pharmacists ?</a:t>
            </a:r>
            <a:endParaRPr sz="2400" b="1">
              <a:solidFill>
                <a:srgbClr val="385623"/>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Hay Fever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Sleep difficulties</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Tiredness</a:t>
            </a:r>
            <a:endParaRPr sz="2400" b="0" i="0" u="none" strike="noStrike" cap="none">
              <a:solidFill>
                <a:srgbClr val="385623"/>
              </a:solidFill>
              <a:latin typeface="Candara"/>
              <a:ea typeface="Candara"/>
              <a:cs typeface="Candara"/>
              <a:sym typeface="Candara"/>
            </a:endParaRPr>
          </a:p>
        </p:txBody>
      </p:sp>
      <p:sp>
        <p:nvSpPr>
          <p:cNvPr id="212" name="Google Shape;212;gd5af64a4bb_0_61"/>
          <p:cNvSpPr txBox="1"/>
          <p:nvPr/>
        </p:nvSpPr>
        <p:spPr>
          <a:xfrm>
            <a:off x="6812564" y="1710082"/>
            <a:ext cx="6098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Severe/</a:t>
            </a:r>
            <a:r>
              <a:rPr lang="en-US" sz="2400">
                <a:solidFill>
                  <a:srgbClr val="FF0000"/>
                </a:solidFill>
                <a:latin typeface="Candara"/>
                <a:ea typeface="Candara"/>
                <a:cs typeface="Candara"/>
                <a:sym typeface="Candara"/>
              </a:rPr>
              <a:t>ongoing</a:t>
            </a:r>
            <a:endParaRPr>
              <a:solidFill>
                <a:srgbClr val="FF0000"/>
              </a:solidFill>
            </a:endParaRPr>
          </a:p>
        </p:txBody>
      </p:sp>
      <p:sp>
        <p:nvSpPr>
          <p:cNvPr id="213" name="Google Shape;213;gd5af64a4bb_0_6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214" name="Google Shape;214;gd5af64a4bb_0_6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d5af64a4bb_0_71"/>
          <p:cNvSpPr txBox="1"/>
          <p:nvPr/>
        </p:nvSpPr>
        <p:spPr>
          <a:xfrm>
            <a:off x="2934429"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Gynae/Thrush</a:t>
            </a:r>
            <a:endParaRPr sz="3600" b="0" i="0" u="none" strike="noStrike" cap="none">
              <a:solidFill>
                <a:srgbClr val="000000"/>
              </a:solidFill>
              <a:latin typeface="Candara"/>
              <a:ea typeface="Candara"/>
              <a:cs typeface="Candara"/>
              <a:sym typeface="Candara"/>
            </a:endParaRPr>
          </a:p>
        </p:txBody>
      </p:sp>
      <p:sp>
        <p:nvSpPr>
          <p:cNvPr id="220" name="Google Shape;220;gd5af64a4bb_0_71"/>
          <p:cNvSpPr txBox="1"/>
          <p:nvPr/>
        </p:nvSpPr>
        <p:spPr>
          <a:xfrm>
            <a:off x="503205" y="1710082"/>
            <a:ext cx="6098400" cy="1569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rgbClr val="385623"/>
                </a:solidFill>
                <a:latin typeface="Candara"/>
                <a:ea typeface="Candara"/>
                <a:cs typeface="Candara"/>
                <a:sym typeface="Candara"/>
              </a:rPr>
              <a:t>Suitable for referral to pharmacists ?</a:t>
            </a:r>
            <a:endParaRPr sz="2400" b="1">
              <a:solidFill>
                <a:srgbClr val="385623"/>
              </a:solidFill>
              <a:latin typeface="Candara"/>
              <a:ea typeface="Candara"/>
              <a:cs typeface="Candara"/>
              <a:sym typeface="Candara"/>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Cystitis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Vaginal discharge </a:t>
            </a:r>
            <a:endParaRPr/>
          </a:p>
          <a:p>
            <a:pPr marL="285750" marR="0" lvl="0" indent="-28575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Vaginal itch or soreness</a:t>
            </a:r>
            <a:endParaRPr sz="2400" b="0" i="0" u="none" strike="noStrike" cap="none">
              <a:solidFill>
                <a:srgbClr val="385623"/>
              </a:solidFill>
              <a:latin typeface="Candara"/>
              <a:ea typeface="Candara"/>
              <a:cs typeface="Candara"/>
              <a:sym typeface="Candara"/>
            </a:endParaRPr>
          </a:p>
        </p:txBody>
      </p:sp>
      <p:sp>
        <p:nvSpPr>
          <p:cNvPr id="221" name="Google Shape;221;gd5af64a4bb_0_71"/>
          <p:cNvSpPr txBox="1"/>
          <p:nvPr/>
        </p:nvSpPr>
        <p:spPr>
          <a:xfrm>
            <a:off x="6812564" y="1710082"/>
            <a:ext cx="6098400" cy="230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285750" marR="0" lvl="0" indent="-28575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Diabetic/Pregnant</a:t>
            </a:r>
            <a:endParaRPr>
              <a:solidFill>
                <a:srgbClr val="FF0000"/>
              </a:solidFill>
            </a:endParaRPr>
          </a:p>
          <a:p>
            <a:pPr marL="285750" marR="0" lvl="0" indent="-28575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Under 16/Over 60</a:t>
            </a:r>
            <a:endParaRPr>
              <a:solidFill>
                <a:srgbClr val="FF0000"/>
              </a:solidFill>
            </a:endParaRPr>
          </a:p>
          <a:p>
            <a:pPr marL="285750" marR="0" lvl="0" indent="-28575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Unexplained bleeding </a:t>
            </a:r>
            <a:endParaRPr>
              <a:solidFill>
                <a:srgbClr val="FF0000"/>
              </a:solidFill>
            </a:endParaRPr>
          </a:p>
          <a:p>
            <a:pPr marL="285750" marR="0" lvl="0" indent="-28575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Pharmacy treatment not worked </a:t>
            </a:r>
            <a:endParaRPr>
              <a:solidFill>
                <a:srgbClr val="FF0000"/>
              </a:solidFill>
            </a:endParaRPr>
          </a:p>
          <a:p>
            <a:pPr marL="285750" marR="0" lvl="0" indent="-28575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Had thrus</a:t>
            </a:r>
            <a:r>
              <a:rPr lang="en-US" sz="2400">
                <a:solidFill>
                  <a:srgbClr val="FF0000"/>
                </a:solidFill>
                <a:latin typeface="Candara"/>
                <a:ea typeface="Candara"/>
                <a:cs typeface="Candara"/>
                <a:sym typeface="Candara"/>
              </a:rPr>
              <a:t>h</a:t>
            </a:r>
            <a:r>
              <a:rPr lang="en-US" sz="2400" b="0" i="0" u="none" strike="noStrike" cap="none">
                <a:solidFill>
                  <a:srgbClr val="FF0000"/>
                </a:solidFill>
                <a:latin typeface="Candara"/>
                <a:ea typeface="Candara"/>
                <a:cs typeface="Candara"/>
                <a:sym typeface="Candara"/>
              </a:rPr>
              <a:t> 2 times in last 6 months</a:t>
            </a:r>
            <a:endParaRPr>
              <a:solidFill>
                <a:srgbClr val="FF0000"/>
              </a:solidFill>
            </a:endParaRPr>
          </a:p>
        </p:txBody>
      </p:sp>
      <p:sp>
        <p:nvSpPr>
          <p:cNvPr id="222" name="Google Shape;222;gd5af64a4bb_0_7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223" name="Google Shape;223;gd5af64a4bb_0_7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gd5af64a4bb_0_81"/>
          <p:cNvSpPr txBox="1"/>
          <p:nvPr/>
        </p:nvSpPr>
        <p:spPr>
          <a:xfrm>
            <a:off x="2934429"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Pain</a:t>
            </a:r>
            <a:endParaRPr sz="3600" b="0" i="0" u="none" strike="noStrike" cap="none">
              <a:solidFill>
                <a:srgbClr val="000000"/>
              </a:solidFill>
              <a:latin typeface="Candara"/>
              <a:ea typeface="Candara"/>
              <a:cs typeface="Candara"/>
              <a:sym typeface="Candara"/>
            </a:endParaRPr>
          </a:p>
        </p:txBody>
      </p:sp>
      <p:sp>
        <p:nvSpPr>
          <p:cNvPr id="229" name="Google Shape;229;gd5af64a4bb_0_81"/>
          <p:cNvSpPr txBox="1"/>
          <p:nvPr/>
        </p:nvSpPr>
        <p:spPr>
          <a:xfrm>
            <a:off x="545408" y="1062968"/>
            <a:ext cx="6098400" cy="40944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rgbClr val="385623"/>
                </a:solidFill>
                <a:latin typeface="Candara"/>
                <a:ea typeface="Candara"/>
                <a:cs typeface="Candara"/>
                <a:sym typeface="Candara"/>
              </a:rPr>
              <a:t>Suitable for referral to pharmacists ?</a:t>
            </a:r>
            <a:endParaRPr sz="1600" b="1">
              <a:solidFill>
                <a:srgbClr val="385623"/>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Acute pain</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Ankle or foot pain</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Headache</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Hip pain or swelling</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Knee or leg pain</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Lower back pain</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Lower limb pain</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Migraine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Shoulder pain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Sprains and strains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Thigh or buttock pain </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Wrist, hand or finger pain</a:t>
            </a:r>
            <a:endParaRPr sz="2000" b="0" i="0" u="none" strike="noStrike" cap="none">
              <a:solidFill>
                <a:srgbClr val="385623"/>
              </a:solidFill>
              <a:latin typeface="Candara"/>
              <a:ea typeface="Candara"/>
              <a:cs typeface="Candara"/>
              <a:sym typeface="Candara"/>
            </a:endParaRPr>
          </a:p>
        </p:txBody>
      </p:sp>
      <p:sp>
        <p:nvSpPr>
          <p:cNvPr id="230" name="Google Shape;230;gd5af64a4bb_0_81"/>
          <p:cNvSpPr txBox="1"/>
          <p:nvPr/>
        </p:nvSpPr>
        <p:spPr>
          <a:xfrm>
            <a:off x="6096000" y="1164548"/>
            <a:ext cx="6098400" cy="200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Condition described as severe/urgent </a:t>
            </a:r>
            <a:endParaRPr>
              <a:solidFill>
                <a:srgbClr val="FF0000"/>
              </a:solidFill>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Conditions have been </a:t>
            </a:r>
            <a:r>
              <a:rPr lang="en-US" sz="2000">
                <a:solidFill>
                  <a:srgbClr val="FF0000"/>
                </a:solidFill>
                <a:latin typeface="Candara"/>
                <a:ea typeface="Candara"/>
                <a:cs typeface="Candara"/>
                <a:sym typeface="Candara"/>
              </a:rPr>
              <a:t>ongoing</a:t>
            </a:r>
            <a:r>
              <a:rPr lang="en-US" sz="2000" b="0" i="0" u="none" strike="noStrike" cap="none">
                <a:solidFill>
                  <a:srgbClr val="FF0000"/>
                </a:solidFill>
                <a:latin typeface="Candara"/>
                <a:ea typeface="Candara"/>
                <a:cs typeface="Candara"/>
                <a:sym typeface="Candara"/>
              </a:rPr>
              <a:t> for +3 weeks</a:t>
            </a:r>
            <a:endParaRPr>
              <a:solidFill>
                <a:srgbClr val="FF0000"/>
              </a:solidFill>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Chest pain radiating into the shoulder</a:t>
            </a:r>
            <a:endParaRPr>
              <a:solidFill>
                <a:srgbClr val="FF0000"/>
              </a:solidFill>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Pharmacy treatment not worked</a:t>
            </a:r>
            <a:endParaRPr>
              <a:solidFill>
                <a:srgbClr val="FF0000"/>
              </a:solidFill>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FF0000"/>
                </a:solidFill>
                <a:latin typeface="Candara"/>
                <a:ea typeface="Candara"/>
                <a:cs typeface="Candara"/>
                <a:sym typeface="Candara"/>
              </a:rPr>
              <a:t>Sudden onset  </a:t>
            </a:r>
            <a:r>
              <a:rPr lang="en-US" sz="2400" b="0" i="0" u="none" strike="noStrike" cap="none">
                <a:solidFill>
                  <a:srgbClr val="FF0000"/>
                </a:solidFill>
                <a:latin typeface="Candara"/>
                <a:ea typeface="Candara"/>
                <a:cs typeface="Candara"/>
                <a:sym typeface="Candara"/>
              </a:rPr>
              <a:t> </a:t>
            </a:r>
            <a:endParaRPr/>
          </a:p>
        </p:txBody>
      </p:sp>
      <p:sp>
        <p:nvSpPr>
          <p:cNvPr id="231" name="Google Shape;231;gd5af64a4bb_0_8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232" name="Google Shape;232;gd5af64a4bb_0_8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gd5af64a4bb_0_91"/>
          <p:cNvSpPr txBox="1"/>
          <p:nvPr/>
        </p:nvSpPr>
        <p:spPr>
          <a:xfrm>
            <a:off x="2934429"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Skin</a:t>
            </a:r>
            <a:endParaRPr sz="3600" b="0" i="0" u="none" strike="noStrike" cap="none">
              <a:solidFill>
                <a:srgbClr val="000000"/>
              </a:solidFill>
              <a:latin typeface="Candara"/>
              <a:ea typeface="Candara"/>
              <a:cs typeface="Candara"/>
              <a:sym typeface="Candara"/>
            </a:endParaRPr>
          </a:p>
        </p:txBody>
      </p:sp>
      <p:sp>
        <p:nvSpPr>
          <p:cNvPr id="238" name="Google Shape;238;gd5af64a4bb_0_91"/>
          <p:cNvSpPr txBox="1"/>
          <p:nvPr/>
        </p:nvSpPr>
        <p:spPr>
          <a:xfrm>
            <a:off x="545408" y="1062968"/>
            <a:ext cx="6098400" cy="4710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rgbClr val="385623"/>
                </a:solidFill>
                <a:latin typeface="Candara"/>
                <a:ea typeface="Candara"/>
                <a:cs typeface="Candara"/>
                <a:sym typeface="Candara"/>
              </a:rPr>
              <a:t>Suitable for referral to pharmacists ?</a:t>
            </a:r>
            <a:endParaRPr sz="1600" b="1">
              <a:solidFill>
                <a:srgbClr val="385623"/>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Acne spots and pimples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Athletes foot</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Blisters on foot</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Dermatitis/dry skin</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Hair loss, Hay fever</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Nappy rash</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Oral thrush</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Rash – allergy</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Ringworm/threadworm</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Scabies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Skin dressings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Skin rash</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Warts</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Candara"/>
                <a:ea typeface="Candara"/>
                <a:cs typeface="Candara"/>
                <a:sym typeface="Candara"/>
              </a:rPr>
              <a:t>Wound Problem  </a:t>
            </a:r>
            <a:endParaRPr sz="2000" b="0" i="0" u="none" strike="noStrike" cap="none">
              <a:solidFill>
                <a:srgbClr val="385623"/>
              </a:solidFill>
              <a:latin typeface="Candara"/>
              <a:ea typeface="Candara"/>
              <a:cs typeface="Candara"/>
              <a:sym typeface="Candara"/>
            </a:endParaRPr>
          </a:p>
        </p:txBody>
      </p:sp>
      <p:sp>
        <p:nvSpPr>
          <p:cNvPr id="239" name="Google Shape;239;gd5af64a4bb_0_91"/>
          <p:cNvSpPr txBox="1"/>
          <p:nvPr/>
        </p:nvSpPr>
        <p:spPr>
          <a:xfrm>
            <a:off x="6096000" y="1164548"/>
            <a:ext cx="6098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Condition described as severe/urgent</a:t>
            </a:r>
            <a:endParaRPr>
              <a:solidFill>
                <a:srgbClr val="FF0000"/>
              </a:solidFill>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Condition has been </a:t>
            </a:r>
            <a:r>
              <a:rPr lang="en-US" sz="2000">
                <a:solidFill>
                  <a:srgbClr val="FF0000"/>
                </a:solidFill>
                <a:latin typeface="Candara"/>
                <a:ea typeface="Candara"/>
                <a:cs typeface="Candara"/>
                <a:sym typeface="Candara"/>
              </a:rPr>
              <a:t>ongoing</a:t>
            </a:r>
            <a:r>
              <a:rPr lang="en-US" sz="2000" b="0" i="0" u="none" strike="noStrike" cap="none">
                <a:solidFill>
                  <a:srgbClr val="FF0000"/>
                </a:solidFill>
                <a:latin typeface="Candara"/>
                <a:ea typeface="Candara"/>
                <a:cs typeface="Candara"/>
                <a:sym typeface="Candara"/>
              </a:rPr>
              <a:t> for +3 weeks </a:t>
            </a:r>
            <a:endParaRPr>
              <a:solidFill>
                <a:srgbClr val="FF0000"/>
              </a:solidFill>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Pharmacy treatment not working </a:t>
            </a:r>
            <a:endParaRPr>
              <a:solidFill>
                <a:srgbClr val="FF0000"/>
              </a:solidFill>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Skin lesions/blisters with discharge</a:t>
            </a:r>
            <a:endParaRPr>
              <a:solidFill>
                <a:srgbClr val="FF0000"/>
              </a:solidFill>
            </a:endParaRPr>
          </a:p>
          <a:p>
            <a:pPr marL="342900" marR="0" lvl="0" indent="-342900" algn="l" rtl="0">
              <a:lnSpc>
                <a:spcPct val="100000"/>
              </a:lnSpc>
              <a:spcBef>
                <a:spcPts val="0"/>
              </a:spcBef>
              <a:spcAft>
                <a:spcPts val="0"/>
              </a:spcAft>
              <a:buClr>
                <a:srgbClr val="FF0000"/>
              </a:buClr>
              <a:buSzPts val="2000"/>
              <a:buFont typeface="Arial"/>
              <a:buChar char="•"/>
            </a:pPr>
            <a:r>
              <a:rPr lang="en-US" sz="2000" b="0" i="0" u="none" strike="noStrike" cap="none">
                <a:solidFill>
                  <a:srgbClr val="FF0000"/>
                </a:solidFill>
                <a:latin typeface="Candara"/>
                <a:ea typeface="Candara"/>
                <a:cs typeface="Candara"/>
                <a:sym typeface="Candara"/>
              </a:rPr>
              <a:t>Diabetes related</a:t>
            </a:r>
            <a:endParaRPr>
              <a:solidFill>
                <a:srgbClr val="FF0000"/>
              </a:solidFill>
            </a:endParaRPr>
          </a:p>
        </p:txBody>
      </p:sp>
      <p:sp>
        <p:nvSpPr>
          <p:cNvPr id="240" name="Google Shape;240;gd5af64a4bb_0_91"/>
          <p:cNvSpPr txBox="1"/>
          <p:nvPr/>
        </p:nvSpPr>
        <p:spPr>
          <a:xfrm>
            <a:off x="2934425" y="567217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241" name="Google Shape;241;gd5af64a4bb_0_9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
          <p:cNvSpPr txBox="1">
            <a:spLocks noGrp="1"/>
          </p:cNvSpPr>
          <p:nvPr>
            <p:ph type="title"/>
          </p:nvPr>
        </p:nvSpPr>
        <p:spPr>
          <a:xfrm>
            <a:off x="726644" y="-12"/>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i="0" u="none" strike="noStrike">
                <a:solidFill>
                  <a:srgbClr val="000000"/>
                </a:solidFill>
                <a:latin typeface="Verdana"/>
                <a:ea typeface="Verdana"/>
                <a:cs typeface="Verdana"/>
                <a:sym typeface="Verdana"/>
              </a:rPr>
              <a:t>Common Ailments and Self-care</a:t>
            </a:r>
            <a:endParaRPr sz="3200" b="1">
              <a:latin typeface="Verdana"/>
              <a:ea typeface="Verdana"/>
              <a:cs typeface="Verdana"/>
              <a:sym typeface="Verdana"/>
            </a:endParaRPr>
          </a:p>
        </p:txBody>
      </p:sp>
      <p:pic>
        <p:nvPicPr>
          <p:cNvPr id="92" name="Google Shape;92;p8"/>
          <p:cNvPicPr preferRelativeResize="0"/>
          <p:nvPr/>
        </p:nvPicPr>
        <p:blipFill rotWithShape="1">
          <a:blip r:embed="rId3">
            <a:alphaModFix/>
          </a:blip>
          <a:srcRect/>
          <a:stretch/>
        </p:blipFill>
        <p:spPr>
          <a:xfrm>
            <a:off x="10526800" y="53901"/>
            <a:ext cx="1665200" cy="514650"/>
          </a:xfrm>
          <a:prstGeom prst="rect">
            <a:avLst/>
          </a:prstGeom>
          <a:noFill/>
          <a:ln>
            <a:noFill/>
          </a:ln>
        </p:spPr>
      </p:pic>
      <p:pic>
        <p:nvPicPr>
          <p:cNvPr id="93" name="Google Shape;93;p8"/>
          <p:cNvPicPr preferRelativeResize="0"/>
          <p:nvPr/>
        </p:nvPicPr>
        <p:blipFill rotWithShape="1">
          <a:blip r:embed="rId4">
            <a:alphaModFix/>
          </a:blip>
          <a:srcRect/>
          <a:stretch/>
        </p:blipFill>
        <p:spPr>
          <a:xfrm>
            <a:off x="795337" y="868913"/>
            <a:ext cx="10601325" cy="583923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d5af64a4bb_0_101"/>
          <p:cNvSpPr txBox="1"/>
          <p:nvPr/>
        </p:nvSpPr>
        <p:spPr>
          <a:xfrm>
            <a:off x="3046971" y="253595"/>
            <a:ext cx="6098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Mouth/Throat</a:t>
            </a:r>
            <a:endParaRPr sz="3600" b="0" i="0" u="none" strike="noStrike" cap="none">
              <a:solidFill>
                <a:srgbClr val="000000"/>
              </a:solidFill>
              <a:latin typeface="Candara"/>
              <a:ea typeface="Candara"/>
              <a:cs typeface="Candara"/>
              <a:sym typeface="Candara"/>
            </a:endParaRPr>
          </a:p>
        </p:txBody>
      </p:sp>
      <p:sp>
        <p:nvSpPr>
          <p:cNvPr id="247" name="Google Shape;247;gd5af64a4bb_0_101"/>
          <p:cNvSpPr txBox="1"/>
          <p:nvPr/>
        </p:nvSpPr>
        <p:spPr>
          <a:xfrm>
            <a:off x="545408" y="1062968"/>
            <a:ext cx="6098400" cy="3786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400" b="1">
                <a:solidFill>
                  <a:srgbClr val="385623"/>
                </a:solidFill>
                <a:latin typeface="Candara"/>
                <a:ea typeface="Candara"/>
                <a:cs typeface="Candara"/>
                <a:sym typeface="Candara"/>
              </a:rPr>
              <a:t>Suitable for referral to pharmacists ?</a:t>
            </a:r>
            <a:endParaRPr sz="2400" b="1">
              <a:solidFill>
                <a:srgbClr val="385623"/>
              </a:solidFill>
              <a:latin typeface="Candara"/>
              <a:ea typeface="Candara"/>
              <a:cs typeface="Candara"/>
              <a:sym typeface="Candara"/>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Cold sore blisters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Flu-like symptoms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Hoarseness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Mouth ulcers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Sore mouth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Sore throat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Oral thrush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Teething </a:t>
            </a:r>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a:solidFill>
                  <a:srgbClr val="000000"/>
                </a:solidFill>
                <a:latin typeface="Candara"/>
                <a:ea typeface="Candara"/>
                <a:cs typeface="Candara"/>
                <a:sym typeface="Candara"/>
              </a:rPr>
              <a:t>Toothache </a:t>
            </a:r>
            <a:endParaRPr sz="2400" b="0" i="0" u="none" strike="noStrike" cap="none">
              <a:solidFill>
                <a:srgbClr val="385623"/>
              </a:solidFill>
              <a:latin typeface="Candara"/>
              <a:ea typeface="Candara"/>
              <a:cs typeface="Candara"/>
              <a:sym typeface="Candara"/>
            </a:endParaRPr>
          </a:p>
        </p:txBody>
      </p:sp>
      <p:sp>
        <p:nvSpPr>
          <p:cNvPr id="248" name="Google Shape;248;gd5af64a4bb_0_101"/>
          <p:cNvSpPr txBox="1"/>
          <p:nvPr/>
        </p:nvSpPr>
        <p:spPr>
          <a:xfrm>
            <a:off x="6489894" y="1070859"/>
            <a:ext cx="6098400" cy="2678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a:solidFill>
                  <a:srgbClr val="FF0000"/>
                </a:solidFill>
                <a:latin typeface="Candara"/>
                <a:ea typeface="Candara"/>
                <a:cs typeface="Candara"/>
                <a:sym typeface="Candara"/>
              </a:rPr>
              <a:t>Do NOT refer in these circumstances</a:t>
            </a:r>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Lasted +10 days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Swollen painful gums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Sores inside mouth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Unable to swallow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Patient has poor immune system </a:t>
            </a:r>
            <a:endParaRPr>
              <a:solidFill>
                <a:srgbClr val="FF0000"/>
              </a:solidFill>
            </a:endParaRPr>
          </a:p>
          <a:p>
            <a:pPr marL="342900" marR="0" lvl="0" indent="-342900" algn="l" rtl="0">
              <a:lnSpc>
                <a:spcPct val="100000"/>
              </a:lnSpc>
              <a:spcBef>
                <a:spcPts val="0"/>
              </a:spcBef>
              <a:spcAft>
                <a:spcPts val="0"/>
              </a:spcAft>
              <a:buClr>
                <a:srgbClr val="FF0000"/>
              </a:buClr>
              <a:buSzPts val="2400"/>
              <a:buFont typeface="Arial"/>
              <a:buChar char="•"/>
            </a:pPr>
            <a:r>
              <a:rPr lang="en-US" sz="2400" b="0" i="0" u="none" strike="noStrike" cap="none">
                <a:solidFill>
                  <a:srgbClr val="FF0000"/>
                </a:solidFill>
                <a:latin typeface="Candara"/>
                <a:ea typeface="Candara"/>
                <a:cs typeface="Candara"/>
                <a:sym typeface="Candara"/>
              </a:rPr>
              <a:t>Voice change</a:t>
            </a:r>
            <a:endParaRPr>
              <a:solidFill>
                <a:srgbClr val="FF0000"/>
              </a:solidFill>
            </a:endParaRPr>
          </a:p>
        </p:txBody>
      </p:sp>
      <p:sp>
        <p:nvSpPr>
          <p:cNvPr id="249" name="Google Shape;249;gd5af64a4bb_0_101"/>
          <p:cNvSpPr txBox="1"/>
          <p:nvPr/>
        </p:nvSpPr>
        <p:spPr>
          <a:xfrm>
            <a:off x="1830200" y="5482825"/>
            <a:ext cx="7851900" cy="800400"/>
          </a:xfrm>
          <a:prstGeom prst="rect">
            <a:avLst/>
          </a:prstGeom>
          <a:noFill/>
          <a:ln>
            <a:noFill/>
          </a:ln>
        </p:spPr>
        <p:txBody>
          <a:bodyPr spcFirstLastPara="1" wrap="square" lIns="91425" tIns="91425" rIns="91425" bIns="91425" anchor="t" anchorCtr="0">
            <a:spAutoFit/>
          </a:bodyPr>
          <a:lstStyle/>
          <a:p>
            <a:pPr marL="0" lvl="0" indent="0" algn="ctr" rtl="0">
              <a:spcBef>
                <a:spcPts val="800"/>
              </a:spcBef>
              <a:spcAft>
                <a:spcPts val="0"/>
              </a:spcAft>
              <a:buNone/>
            </a:pPr>
            <a:r>
              <a:rPr lang="en-US" sz="2000">
                <a:solidFill>
                  <a:srgbClr val="FF00FF"/>
                </a:solidFill>
                <a:highlight>
                  <a:srgbClr val="FFFFFF"/>
                </a:highlight>
                <a:latin typeface="Trebuchet MS"/>
                <a:ea typeface="Trebuchet MS"/>
                <a:cs typeface="Trebuchet MS"/>
                <a:sym typeface="Trebuchet MS"/>
              </a:rPr>
              <a:t>Pharmacist will inform patient to revisit Pharmacy and arrange a follow-up if symptoms are worsening or persisting.</a:t>
            </a:r>
            <a:endParaRPr sz="2000"/>
          </a:p>
        </p:txBody>
      </p:sp>
      <p:pic>
        <p:nvPicPr>
          <p:cNvPr id="250" name="Google Shape;250;gd5af64a4bb_0_101"/>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
          <p:cNvSpPr txBox="1">
            <a:spLocks noGrp="1"/>
          </p:cNvSpPr>
          <p:nvPr>
            <p:ph type="title"/>
          </p:nvPr>
        </p:nvSpPr>
        <p:spPr>
          <a:xfrm>
            <a:off x="533400" y="286346"/>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600"/>
              <a:buFont typeface="Candara"/>
              <a:buNone/>
            </a:pPr>
            <a:r>
              <a:rPr lang="en-US" sz="3600" b="1">
                <a:latin typeface="Candara"/>
                <a:ea typeface="Candara"/>
                <a:cs typeface="Candara"/>
                <a:sym typeface="Candara"/>
              </a:rPr>
              <a:t>GP CPCS - Overview</a:t>
            </a:r>
            <a:endParaRPr sz="3600" b="1">
              <a:latin typeface="Candara"/>
              <a:ea typeface="Candara"/>
              <a:cs typeface="Candara"/>
              <a:sym typeface="Candara"/>
            </a:endParaRPr>
          </a:p>
          <a:p>
            <a:pPr marL="0" lvl="0" indent="0" algn="ctr" rtl="0">
              <a:lnSpc>
                <a:spcPct val="90000"/>
              </a:lnSpc>
              <a:spcBef>
                <a:spcPts val="0"/>
              </a:spcBef>
              <a:spcAft>
                <a:spcPts val="0"/>
              </a:spcAft>
              <a:buClr>
                <a:schemeClr val="dk1"/>
              </a:buClr>
              <a:buSzPts val="3600"/>
              <a:buFont typeface="Candara"/>
              <a:buNone/>
            </a:pPr>
            <a:r>
              <a:rPr lang="en-US" sz="1800" b="1">
                <a:latin typeface="Candara"/>
                <a:ea typeface="Candara"/>
                <a:cs typeface="Candara"/>
                <a:sym typeface="Candara"/>
              </a:rPr>
              <a:t>Community Pharmacy Consultation service </a:t>
            </a:r>
            <a:endParaRPr sz="1800" b="1">
              <a:latin typeface="Candara"/>
              <a:ea typeface="Candara"/>
              <a:cs typeface="Candara"/>
              <a:sym typeface="Candara"/>
            </a:endParaRPr>
          </a:p>
        </p:txBody>
      </p:sp>
      <p:sp>
        <p:nvSpPr>
          <p:cNvPr id="256" name="Google Shape;256;p5"/>
          <p:cNvSpPr/>
          <p:nvPr/>
        </p:nvSpPr>
        <p:spPr>
          <a:xfrm>
            <a:off x="234328" y="2400237"/>
            <a:ext cx="2452120" cy="1787686"/>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7" name="Google Shape;257;p5"/>
          <p:cNvSpPr/>
          <p:nvPr/>
        </p:nvSpPr>
        <p:spPr>
          <a:xfrm>
            <a:off x="3757900" y="2400225"/>
            <a:ext cx="2692500" cy="1754286"/>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8" name="Google Shape;258;p5"/>
          <p:cNvSpPr/>
          <p:nvPr/>
        </p:nvSpPr>
        <p:spPr>
          <a:xfrm>
            <a:off x="7763500" y="2296525"/>
            <a:ext cx="3797100" cy="1660200"/>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9" name="Google Shape;259;p5"/>
          <p:cNvSpPr/>
          <p:nvPr/>
        </p:nvSpPr>
        <p:spPr>
          <a:xfrm>
            <a:off x="7819805" y="5103415"/>
            <a:ext cx="3608399" cy="1100438"/>
          </a:xfrm>
          <a:prstGeom prst="roundRect">
            <a:avLst>
              <a:gd name="adj" fmla="val 16667"/>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p5"/>
          <p:cNvSpPr/>
          <p:nvPr/>
        </p:nvSpPr>
        <p:spPr>
          <a:xfrm>
            <a:off x="2778059" y="2937669"/>
            <a:ext cx="932661" cy="537029"/>
          </a:xfrm>
          <a:prstGeom prst="rightArrow">
            <a:avLst>
              <a:gd name="adj1" fmla="val 50000"/>
              <a:gd name="adj2" fmla="val 50000"/>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1" name="Google Shape;261;p5"/>
          <p:cNvSpPr/>
          <p:nvPr/>
        </p:nvSpPr>
        <p:spPr>
          <a:xfrm>
            <a:off x="6634978" y="2937669"/>
            <a:ext cx="927099" cy="537029"/>
          </a:xfrm>
          <a:prstGeom prst="rightArrow">
            <a:avLst>
              <a:gd name="adj1" fmla="val 50000"/>
              <a:gd name="adj2" fmla="val 50000"/>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5"/>
          <p:cNvSpPr/>
          <p:nvPr/>
        </p:nvSpPr>
        <p:spPr>
          <a:xfrm>
            <a:off x="9352346" y="4032249"/>
            <a:ext cx="543300" cy="684300"/>
          </a:xfrm>
          <a:prstGeom prst="downArrow">
            <a:avLst>
              <a:gd name="adj1" fmla="val 50000"/>
              <a:gd name="adj2" fmla="val 5000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5"/>
          <p:cNvSpPr txBox="1"/>
          <p:nvPr/>
        </p:nvSpPr>
        <p:spPr>
          <a:xfrm>
            <a:off x="303991" y="2677224"/>
            <a:ext cx="254373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Training materials online Charts &amp; webinars Medical conditions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IT system training</a:t>
            </a:r>
            <a:endParaRPr sz="1800" b="0" i="0" u="none" strike="noStrike" cap="none" dirty="0">
              <a:solidFill>
                <a:schemeClr val="dk1"/>
              </a:solidFill>
              <a:latin typeface="Calibri"/>
              <a:ea typeface="Calibri"/>
              <a:cs typeface="Calibri"/>
              <a:sym typeface="Calibri"/>
            </a:endParaRPr>
          </a:p>
        </p:txBody>
      </p:sp>
      <p:sp>
        <p:nvSpPr>
          <p:cNvPr id="264" name="Google Shape;264;p5"/>
          <p:cNvSpPr txBox="1"/>
          <p:nvPr/>
        </p:nvSpPr>
        <p:spPr>
          <a:xfrm>
            <a:off x="465257" y="1821417"/>
            <a:ext cx="2221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GP Staff Training  </a:t>
            </a:r>
            <a:endParaRPr sz="1800" b="1" i="0" u="none" strike="noStrike" cap="none">
              <a:solidFill>
                <a:schemeClr val="dk1"/>
              </a:solidFill>
              <a:latin typeface="Calibri"/>
              <a:ea typeface="Calibri"/>
              <a:cs typeface="Calibri"/>
              <a:sym typeface="Calibri"/>
            </a:endParaRPr>
          </a:p>
        </p:txBody>
      </p:sp>
      <p:sp>
        <p:nvSpPr>
          <p:cNvPr id="265" name="Google Shape;265;p5"/>
          <p:cNvSpPr txBox="1"/>
          <p:nvPr/>
        </p:nvSpPr>
        <p:spPr>
          <a:xfrm>
            <a:off x="3874862" y="1821417"/>
            <a:ext cx="2221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GP Panel</a:t>
            </a:r>
            <a:endParaRPr sz="1800" b="1" i="0" u="none" strike="noStrike" cap="none">
              <a:solidFill>
                <a:schemeClr val="dk1"/>
              </a:solidFill>
              <a:latin typeface="Calibri"/>
              <a:ea typeface="Calibri"/>
              <a:cs typeface="Calibri"/>
              <a:sym typeface="Calibri"/>
            </a:endParaRPr>
          </a:p>
        </p:txBody>
      </p:sp>
      <p:sp>
        <p:nvSpPr>
          <p:cNvPr id="266" name="Google Shape;266;p5"/>
          <p:cNvSpPr txBox="1"/>
          <p:nvPr/>
        </p:nvSpPr>
        <p:spPr>
          <a:xfrm>
            <a:off x="3761393" y="2599953"/>
            <a:ext cx="2692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GP Team sends a referral to the pharmacy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Listed Common Ailments</a:t>
            </a:r>
            <a:endParaRPr sz="1800" b="0" i="0" u="none" strike="noStrike" cap="none" dirty="0">
              <a:solidFill>
                <a:schemeClr val="dk1"/>
              </a:solidFill>
              <a:latin typeface="Calibri"/>
              <a:ea typeface="Calibri"/>
              <a:cs typeface="Calibri"/>
              <a:sym typeface="Calibri"/>
            </a:endParaRPr>
          </a:p>
        </p:txBody>
      </p:sp>
      <p:sp>
        <p:nvSpPr>
          <p:cNvPr id="267" name="Google Shape;267;p5"/>
          <p:cNvSpPr txBox="1"/>
          <p:nvPr/>
        </p:nvSpPr>
        <p:spPr>
          <a:xfrm>
            <a:off x="8380067" y="1760073"/>
            <a:ext cx="22212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 Pharmacy Panel </a:t>
            </a:r>
            <a:endParaRPr sz="1800" b="1" i="0" u="none" strike="noStrike" cap="none">
              <a:solidFill>
                <a:schemeClr val="dk1"/>
              </a:solidFill>
              <a:latin typeface="Calibri"/>
              <a:ea typeface="Calibri"/>
              <a:cs typeface="Calibri"/>
              <a:sym typeface="Calibri"/>
            </a:endParaRPr>
          </a:p>
        </p:txBody>
      </p:sp>
      <p:sp>
        <p:nvSpPr>
          <p:cNvPr id="268" name="Google Shape;268;p5"/>
          <p:cNvSpPr txBox="1"/>
          <p:nvPr/>
        </p:nvSpPr>
        <p:spPr>
          <a:xfrm>
            <a:off x="7945191" y="2350662"/>
            <a:ext cx="3608400" cy="203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Complete  structured  consultation.</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Where appropriate Patient notification will be sent to the GP via ITK or @nhs.net email  </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9" name="Google Shape;269;p5"/>
          <p:cNvSpPr txBox="1"/>
          <p:nvPr/>
        </p:nvSpPr>
        <p:spPr>
          <a:xfrm>
            <a:off x="7547200" y="4697902"/>
            <a:ext cx="43110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Patient Feedback Via text or emails</a:t>
            </a:r>
            <a:endParaRPr sz="1800" b="1" i="0" u="none" strike="noStrike" cap="none">
              <a:solidFill>
                <a:schemeClr val="dk1"/>
              </a:solidFill>
              <a:latin typeface="Calibri"/>
              <a:ea typeface="Calibri"/>
              <a:cs typeface="Calibri"/>
              <a:sym typeface="Calibri"/>
            </a:endParaRPr>
          </a:p>
        </p:txBody>
      </p:sp>
      <p:sp>
        <p:nvSpPr>
          <p:cNvPr id="270" name="Google Shape;270;p5"/>
          <p:cNvSpPr txBox="1"/>
          <p:nvPr/>
        </p:nvSpPr>
        <p:spPr>
          <a:xfrm>
            <a:off x="7878692" y="5191995"/>
            <a:ext cx="3490500" cy="92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Feedback form will be sent to the patient once the GP CPCS consultation has been completed</a:t>
            </a:r>
            <a:endParaRPr sz="1800" b="0" i="0" u="none" strike="noStrike" cap="none" dirty="0">
              <a:solidFill>
                <a:schemeClr val="dk1"/>
              </a:solidFill>
              <a:latin typeface="Calibri"/>
              <a:ea typeface="Calibri"/>
              <a:cs typeface="Calibri"/>
              <a:sym typeface="Calibri"/>
            </a:endParaRPr>
          </a:p>
        </p:txBody>
      </p:sp>
      <p:pic>
        <p:nvPicPr>
          <p:cNvPr id="271" name="Google Shape;271;p5"/>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
          <p:cNvSpPr txBox="1">
            <a:spLocks noGrp="1"/>
          </p:cNvSpPr>
          <p:nvPr>
            <p:ph type="title"/>
          </p:nvPr>
        </p:nvSpPr>
        <p:spPr>
          <a:xfrm>
            <a:off x="4069427"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ndara"/>
              <a:buNone/>
            </a:pPr>
            <a:r>
              <a:rPr lang="en-US" sz="3600" b="1">
                <a:latin typeface="Candara"/>
                <a:ea typeface="Candara"/>
                <a:cs typeface="Candara"/>
                <a:sym typeface="Candara"/>
              </a:rPr>
              <a:t>GP CPCS – Training   </a:t>
            </a:r>
            <a:endParaRPr sz="3600"/>
          </a:p>
        </p:txBody>
      </p:sp>
      <p:sp>
        <p:nvSpPr>
          <p:cNvPr id="277" name="Google Shape;277;p6"/>
          <p:cNvSpPr txBox="1">
            <a:spLocks noGrp="1"/>
          </p:cNvSpPr>
          <p:nvPr>
            <p:ph type="body" idx="1"/>
          </p:nvPr>
        </p:nvSpPr>
        <p:spPr>
          <a:xfrm>
            <a:off x="760764" y="1125013"/>
            <a:ext cx="10718474" cy="5446641"/>
          </a:xfrm>
          <a:prstGeom prst="rect">
            <a:avLst/>
          </a:prstGeom>
          <a:noFill/>
          <a:ln>
            <a:noFill/>
          </a:ln>
        </p:spPr>
        <p:txBody>
          <a:bodyPr spcFirstLastPara="1" wrap="square" lIns="91425" tIns="45700" rIns="91425" bIns="45700" anchor="t" anchorCtr="0">
            <a:normAutofit/>
          </a:bodyPr>
          <a:lstStyle/>
          <a:p>
            <a:pPr marL="457200" lvl="0" indent="-457200" algn="just" rtl="0">
              <a:lnSpc>
                <a:spcPct val="90000"/>
              </a:lnSpc>
              <a:spcBef>
                <a:spcPts val="0"/>
              </a:spcBef>
              <a:spcAft>
                <a:spcPts val="0"/>
              </a:spcAft>
              <a:buSzPts val="1800"/>
              <a:buChar char="•"/>
            </a:pPr>
            <a:r>
              <a:rPr lang="en-US" sz="2400">
                <a:latin typeface="Candara"/>
                <a:ea typeface="Candara"/>
                <a:cs typeface="Candara"/>
                <a:sym typeface="Candara"/>
              </a:rPr>
              <a:t>Training to be provided to all reception staff and others via webinar (Recorded webinar available to be viewed anytime) to understand conditions and the use of the Sonar GPCPCS materials and the IT system.</a:t>
            </a:r>
            <a:endParaRPr/>
          </a:p>
          <a:p>
            <a:pPr marL="0" lvl="0" indent="0" algn="just" rtl="0">
              <a:lnSpc>
                <a:spcPct val="90000"/>
              </a:lnSpc>
              <a:spcBef>
                <a:spcPts val="0"/>
              </a:spcBef>
              <a:spcAft>
                <a:spcPts val="0"/>
              </a:spcAft>
              <a:buSzPts val="1800"/>
              <a:buNone/>
            </a:pPr>
            <a:r>
              <a:rPr lang="en-US" sz="2400">
                <a:latin typeface="Candara"/>
                <a:ea typeface="Candara"/>
                <a:cs typeface="Candara"/>
                <a:sym typeface="Candara"/>
              </a:rPr>
              <a:t> </a:t>
            </a:r>
            <a:endParaRPr/>
          </a:p>
          <a:p>
            <a:pPr marL="457200" lvl="0" indent="-457200" algn="l" rtl="0">
              <a:lnSpc>
                <a:spcPct val="90000"/>
              </a:lnSpc>
              <a:spcBef>
                <a:spcPts val="0"/>
              </a:spcBef>
              <a:spcAft>
                <a:spcPts val="0"/>
              </a:spcAft>
              <a:buSzPts val="1800"/>
              <a:buChar char="•"/>
            </a:pPr>
            <a:r>
              <a:rPr lang="en-US" sz="2400">
                <a:latin typeface="Candara"/>
                <a:ea typeface="Candara"/>
                <a:cs typeface="Candara"/>
                <a:sym typeface="Candara"/>
              </a:rPr>
              <a:t>No additional Costs to GP or PCN for GPCPCS ( Integration funding may be applied for with PCN support).</a:t>
            </a:r>
            <a:endParaRPr/>
          </a:p>
          <a:p>
            <a:pPr marL="0" lvl="0" indent="0" algn="just" rtl="0">
              <a:lnSpc>
                <a:spcPct val="90000"/>
              </a:lnSpc>
              <a:spcBef>
                <a:spcPts val="0"/>
              </a:spcBef>
              <a:spcAft>
                <a:spcPts val="0"/>
              </a:spcAft>
              <a:buSzPts val="1800"/>
              <a:buNone/>
            </a:pPr>
            <a:endParaRPr sz="2400">
              <a:latin typeface="Candara"/>
              <a:ea typeface="Candara"/>
              <a:cs typeface="Candara"/>
              <a:sym typeface="Candara"/>
            </a:endParaRPr>
          </a:p>
          <a:p>
            <a:pPr marL="457200" lvl="0" indent="-457200" algn="just" rtl="0">
              <a:lnSpc>
                <a:spcPct val="90000"/>
              </a:lnSpc>
              <a:spcBef>
                <a:spcPts val="0"/>
              </a:spcBef>
              <a:spcAft>
                <a:spcPts val="0"/>
              </a:spcAft>
              <a:buSzPts val="1800"/>
              <a:buChar char="•"/>
            </a:pPr>
            <a:r>
              <a:rPr lang="en-US" sz="2400">
                <a:latin typeface="Candara"/>
                <a:ea typeface="Candara"/>
                <a:cs typeface="Candara"/>
                <a:sym typeface="Candara"/>
              </a:rPr>
              <a:t>Easy to use   flip charts to be   available on reception counter, with medical conditions </a:t>
            </a:r>
            <a:r>
              <a:rPr lang="en-US" sz="2400"/>
              <a:t>which can and cannot be referred to the pharmacies.</a:t>
            </a:r>
            <a:endParaRPr/>
          </a:p>
          <a:p>
            <a:pPr marL="0" lvl="0" indent="0" algn="l" rtl="0">
              <a:lnSpc>
                <a:spcPct val="90000"/>
              </a:lnSpc>
              <a:spcBef>
                <a:spcPts val="1000"/>
              </a:spcBef>
              <a:spcAft>
                <a:spcPts val="0"/>
              </a:spcAft>
              <a:buSzPts val="1800"/>
              <a:buNone/>
            </a:pPr>
            <a:endParaRPr/>
          </a:p>
        </p:txBody>
      </p:sp>
      <p:graphicFrame>
        <p:nvGraphicFramePr>
          <p:cNvPr id="278" name="Google Shape;278;p6"/>
          <p:cNvGraphicFramePr/>
          <p:nvPr/>
        </p:nvGraphicFramePr>
        <p:xfrm>
          <a:off x="976501" y="4651494"/>
          <a:ext cx="10287000" cy="883860"/>
        </p:xfrm>
        <a:graphic>
          <a:graphicData uri="http://schemas.openxmlformats.org/drawingml/2006/table">
            <a:tbl>
              <a:tblPr>
                <a:noFill/>
                <a:tableStyleId>{E7AA98E6-B654-405F-B724-566E79B8BEA5}</a:tableStyleId>
              </a:tblPr>
              <a:tblGrid>
                <a:gridCol w="3429000">
                  <a:extLst>
                    <a:ext uri="{9D8B030D-6E8A-4147-A177-3AD203B41FA5}">
                      <a16:colId xmlns:a16="http://schemas.microsoft.com/office/drawing/2014/main" val="20000"/>
                    </a:ext>
                  </a:extLst>
                </a:gridCol>
                <a:gridCol w="3429000">
                  <a:extLst>
                    <a:ext uri="{9D8B030D-6E8A-4147-A177-3AD203B41FA5}">
                      <a16:colId xmlns:a16="http://schemas.microsoft.com/office/drawing/2014/main" val="20001"/>
                    </a:ext>
                  </a:extLst>
                </a:gridCol>
                <a:gridCol w="3429000">
                  <a:extLst>
                    <a:ext uri="{9D8B030D-6E8A-4147-A177-3AD203B41FA5}">
                      <a16:colId xmlns:a16="http://schemas.microsoft.com/office/drawing/2014/main" val="20002"/>
                    </a:ext>
                  </a:extLst>
                </a:gridCol>
              </a:tblGrid>
              <a:tr h="381000">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Condition</a:t>
                      </a:r>
                      <a:endParaRPr sz="1800" b="1" u="none" strike="noStrike" cap="none"/>
                    </a:p>
                  </a:txBody>
                  <a:tcPr marL="91425" marR="91425" marT="91425" marB="91425">
                    <a:solidFill>
                      <a:srgbClr val="FCE5C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Can Refer to Pharmacy</a:t>
                      </a:r>
                      <a:endParaRPr sz="1800" b="1" u="none" strike="noStrike" cap="none"/>
                    </a:p>
                  </a:txBody>
                  <a:tcPr marL="91425" marR="91425" marT="91425" marB="91425">
                    <a:solidFill>
                      <a:srgbClr val="FCE5CD"/>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US" sz="1800" b="1" u="none" strike="noStrike" cap="none"/>
                        <a:t>Can not Refer to Pharmacy</a:t>
                      </a:r>
                      <a:endParaRPr sz="1800" b="1" u="none" strike="noStrike" cap="none"/>
                    </a:p>
                  </a:txBody>
                  <a:tcPr marL="91425" marR="91425" marT="91425" marB="91425">
                    <a:solidFill>
                      <a:srgbClr val="FCE5CD"/>
                    </a:solidFill>
                  </a:tcPr>
                </a:tc>
                <a:extLst>
                  <a:ext uri="{0D108BD9-81ED-4DB2-BD59-A6C34878D82A}">
                    <a16:rowId xmlns:a16="http://schemas.microsoft.com/office/drawing/2014/main" val="10000"/>
                  </a:ext>
                </a:extLst>
              </a:tr>
              <a:tr h="381000">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t>Condition A</a:t>
                      </a:r>
                      <a:endParaRPr sz="1600" u="none" strike="noStrike" cap="none"/>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rgbClr val="6AA84F"/>
                          </a:solidFill>
                        </a:rPr>
                        <a:t>Symptom 1, Symptom 2</a:t>
                      </a:r>
                      <a:endParaRPr sz="1600" b="1" u="none" strike="noStrike" cap="none">
                        <a:solidFill>
                          <a:srgbClr val="6AA84F"/>
                        </a:solidFill>
                      </a:endParaRPr>
                    </a:p>
                  </a:txBody>
                  <a:tcPr marL="91425" marR="91425" marT="91425" marB="91425"/>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b="1" u="none" strike="noStrike" cap="none">
                          <a:solidFill>
                            <a:srgbClr val="FF0000"/>
                          </a:solidFill>
                        </a:rPr>
                        <a:t>Symptom 3, Symptom 4</a:t>
                      </a:r>
                      <a:endParaRPr sz="1600" b="1" u="none" strike="noStrike" cap="none">
                        <a:solidFill>
                          <a:srgbClr val="FF0000"/>
                        </a:solidFill>
                      </a:endParaRPr>
                    </a:p>
                  </a:txBody>
                  <a:tcPr marL="91425" marR="91425" marT="91425" marB="91425"/>
                </a:tc>
                <a:extLst>
                  <a:ext uri="{0D108BD9-81ED-4DB2-BD59-A6C34878D82A}">
                    <a16:rowId xmlns:a16="http://schemas.microsoft.com/office/drawing/2014/main" val="10001"/>
                  </a:ext>
                </a:extLst>
              </a:tr>
            </a:tbl>
          </a:graphicData>
        </a:graphic>
      </p:graphicFrame>
      <p:pic>
        <p:nvPicPr>
          <p:cNvPr id="279" name="Google Shape;279;p6"/>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7"/>
          <p:cNvSpPr txBox="1">
            <a:spLocks noGrp="1"/>
          </p:cNvSpPr>
          <p:nvPr>
            <p:ph type="title"/>
          </p:nvPr>
        </p:nvSpPr>
        <p:spPr>
          <a:xfrm>
            <a:off x="2016198" y="0"/>
            <a:ext cx="8797800" cy="65694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ndara"/>
              <a:buNone/>
            </a:pPr>
            <a:r>
              <a:rPr lang="en-US" sz="3600" b="1">
                <a:latin typeface="Candara"/>
                <a:ea typeface="Candara"/>
                <a:cs typeface="Candara"/>
                <a:sym typeface="Candara"/>
              </a:rPr>
              <a:t>GP CPCS – Conditions to Refer Pharmacy</a:t>
            </a:r>
            <a:endParaRPr sz="3600"/>
          </a:p>
        </p:txBody>
      </p:sp>
      <p:pic>
        <p:nvPicPr>
          <p:cNvPr id="285" name="Google Shape;285;p7"/>
          <p:cNvPicPr preferRelativeResize="0"/>
          <p:nvPr/>
        </p:nvPicPr>
        <p:blipFill rotWithShape="1">
          <a:blip r:embed="rId3">
            <a:alphaModFix/>
          </a:blip>
          <a:srcRect/>
          <a:stretch/>
        </p:blipFill>
        <p:spPr>
          <a:xfrm>
            <a:off x="10526800" y="53901"/>
            <a:ext cx="1665200" cy="514650"/>
          </a:xfrm>
          <a:prstGeom prst="rect">
            <a:avLst/>
          </a:prstGeom>
          <a:noFill/>
          <a:ln>
            <a:noFill/>
          </a:ln>
        </p:spPr>
      </p:pic>
      <p:pic>
        <p:nvPicPr>
          <p:cNvPr id="286" name="Google Shape;286;p7"/>
          <p:cNvPicPr preferRelativeResize="0"/>
          <p:nvPr/>
        </p:nvPicPr>
        <p:blipFill rotWithShape="1">
          <a:blip r:embed="rId4">
            <a:alphaModFix/>
          </a:blip>
          <a:srcRect/>
          <a:stretch/>
        </p:blipFill>
        <p:spPr>
          <a:xfrm>
            <a:off x="879525" y="656950"/>
            <a:ext cx="11071151" cy="58852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290"/>
        <p:cNvGrpSpPr/>
        <p:nvPr/>
      </p:nvGrpSpPr>
      <p:grpSpPr>
        <a:xfrm>
          <a:off x="0" y="0"/>
          <a:ext cx="0" cy="0"/>
          <a:chOff x="0" y="0"/>
          <a:chExt cx="0" cy="0"/>
        </a:xfrm>
      </p:grpSpPr>
      <p:sp>
        <p:nvSpPr>
          <p:cNvPr id="291" name="Google Shape;291;p9"/>
          <p:cNvSpPr txBox="1">
            <a:spLocks noGrp="1"/>
          </p:cNvSpPr>
          <p:nvPr>
            <p:ph type="title"/>
          </p:nvPr>
        </p:nvSpPr>
        <p:spPr>
          <a:xfrm>
            <a:off x="1340525" y="301125"/>
            <a:ext cx="8140200" cy="456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800"/>
              <a:buFont typeface="Candara"/>
              <a:buNone/>
            </a:pPr>
            <a:r>
              <a:rPr lang="en-US" sz="3600" b="1">
                <a:latin typeface="Candara"/>
                <a:ea typeface="Candara"/>
                <a:cs typeface="Candara"/>
                <a:sym typeface="Candara"/>
              </a:rPr>
              <a:t>Login to go to GP CPCS – Home Page</a:t>
            </a:r>
            <a:endParaRPr sz="3600">
              <a:latin typeface="Candara"/>
              <a:ea typeface="Candara"/>
              <a:cs typeface="Candara"/>
              <a:sym typeface="Candara"/>
            </a:endParaRPr>
          </a:p>
        </p:txBody>
      </p:sp>
      <p:pic>
        <p:nvPicPr>
          <p:cNvPr id="292" name="Google Shape;292;p9"/>
          <p:cNvPicPr preferRelativeResize="0"/>
          <p:nvPr/>
        </p:nvPicPr>
        <p:blipFill rotWithShape="1">
          <a:blip r:embed="rId3">
            <a:alphaModFix/>
          </a:blip>
          <a:srcRect/>
          <a:stretch/>
        </p:blipFill>
        <p:spPr>
          <a:xfrm>
            <a:off x="10526800" y="53901"/>
            <a:ext cx="1665200" cy="514650"/>
          </a:xfrm>
          <a:prstGeom prst="rect">
            <a:avLst/>
          </a:prstGeom>
          <a:noFill/>
          <a:ln>
            <a:noFill/>
          </a:ln>
        </p:spPr>
      </p:pic>
      <p:pic>
        <p:nvPicPr>
          <p:cNvPr id="293" name="Google Shape;293;p9"/>
          <p:cNvPicPr preferRelativeResize="0"/>
          <p:nvPr/>
        </p:nvPicPr>
        <p:blipFill rotWithShape="1">
          <a:blip r:embed="rId4">
            <a:alphaModFix/>
          </a:blip>
          <a:srcRect t="8892" r="1176" b="10408"/>
          <a:stretch/>
        </p:blipFill>
        <p:spPr>
          <a:xfrm>
            <a:off x="822063" y="1133462"/>
            <a:ext cx="10926919" cy="5098825"/>
          </a:xfrm>
          <a:prstGeom prst="rect">
            <a:avLst/>
          </a:prstGeom>
          <a:noFill/>
          <a:ln w="9525" cap="flat" cmpd="sng">
            <a:solidFill>
              <a:srgbClr val="000000"/>
            </a:solidFill>
            <a:prstDash val="solid"/>
            <a:round/>
            <a:headEnd type="none" w="sm" len="sm"/>
            <a:tailEnd type="none" w="sm" len="sm"/>
          </a:ln>
        </p:spPr>
      </p:pic>
      <p:sp>
        <p:nvSpPr>
          <p:cNvPr id="294" name="Google Shape;294;p9"/>
          <p:cNvSpPr/>
          <p:nvPr/>
        </p:nvSpPr>
        <p:spPr>
          <a:xfrm>
            <a:off x="4000500" y="1515800"/>
            <a:ext cx="3249300" cy="456600"/>
          </a:xfrm>
          <a:prstGeom prst="wedgeRoundRectCallout">
            <a:avLst>
              <a:gd name="adj1" fmla="val -68443"/>
              <a:gd name="adj2" fmla="val -49775"/>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Add New” to enter the patient details.</a:t>
            </a:r>
            <a:endParaRPr sz="16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cb8a2b281e_0_26"/>
          <p:cNvPicPr preferRelativeResize="0"/>
          <p:nvPr/>
        </p:nvPicPr>
        <p:blipFill rotWithShape="1">
          <a:blip r:embed="rId3">
            <a:alphaModFix/>
          </a:blip>
          <a:srcRect/>
          <a:stretch/>
        </p:blipFill>
        <p:spPr>
          <a:xfrm>
            <a:off x="10526800" y="53901"/>
            <a:ext cx="1665200" cy="514650"/>
          </a:xfrm>
          <a:prstGeom prst="rect">
            <a:avLst/>
          </a:prstGeom>
          <a:noFill/>
          <a:ln>
            <a:noFill/>
          </a:ln>
        </p:spPr>
      </p:pic>
      <p:sp>
        <p:nvSpPr>
          <p:cNvPr id="300" name="Google Shape;300;gcb8a2b281e_0_26"/>
          <p:cNvSpPr txBox="1"/>
          <p:nvPr/>
        </p:nvSpPr>
        <p:spPr>
          <a:xfrm>
            <a:off x="2025900" y="273063"/>
            <a:ext cx="8140200" cy="45660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GP CPCS – Add  a new Patient</a:t>
            </a:r>
            <a:endParaRPr sz="3600" b="0" i="0" u="none" strike="noStrike" cap="none">
              <a:solidFill>
                <a:srgbClr val="000000"/>
              </a:solidFill>
              <a:latin typeface="Candara"/>
              <a:ea typeface="Candara"/>
              <a:cs typeface="Candara"/>
              <a:sym typeface="Candara"/>
            </a:endParaRPr>
          </a:p>
        </p:txBody>
      </p:sp>
      <p:pic>
        <p:nvPicPr>
          <p:cNvPr id="301" name="Google Shape;301;gcb8a2b281e_0_26"/>
          <p:cNvPicPr preferRelativeResize="0"/>
          <p:nvPr/>
        </p:nvPicPr>
        <p:blipFill rotWithShape="1">
          <a:blip r:embed="rId4">
            <a:alphaModFix/>
          </a:blip>
          <a:srcRect t="8494" r="16198" b="17829"/>
          <a:stretch/>
        </p:blipFill>
        <p:spPr>
          <a:xfrm>
            <a:off x="651450" y="805425"/>
            <a:ext cx="10932523" cy="5649849"/>
          </a:xfrm>
          <a:prstGeom prst="rect">
            <a:avLst/>
          </a:prstGeom>
          <a:noFill/>
          <a:ln w="9525" cap="flat" cmpd="sng">
            <a:solidFill>
              <a:srgbClr val="000000"/>
            </a:solidFill>
            <a:prstDash val="solid"/>
            <a:round/>
            <a:headEnd type="none" w="sm" len="sm"/>
            <a:tailEnd type="none" w="sm" len="sm"/>
          </a:ln>
        </p:spPr>
      </p:pic>
      <p:sp>
        <p:nvSpPr>
          <p:cNvPr id="302" name="Google Shape;302;gcb8a2b281e_0_26"/>
          <p:cNvSpPr/>
          <p:nvPr/>
        </p:nvSpPr>
        <p:spPr>
          <a:xfrm>
            <a:off x="5157250" y="3020775"/>
            <a:ext cx="3766800" cy="1131300"/>
          </a:xfrm>
          <a:prstGeom prst="wedgeRoundRectCallout">
            <a:avLst>
              <a:gd name="adj1" fmla="val -62127"/>
              <a:gd name="adj2" fmla="val -19468"/>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NHS number and DOB </a:t>
            </a:r>
            <a:endParaRPr sz="1600" b="0" i="0" u="none" strike="noStrike" cap="none">
              <a:solidFill>
                <a:srgbClr val="000000"/>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Or</a:t>
            </a:r>
            <a:endParaRPr sz="1600" b="0" i="0" u="none" strike="noStrike" cap="none">
              <a:solidFill>
                <a:srgbClr val="000000"/>
              </a:solidFill>
              <a:latin typeface="Calibri"/>
              <a:ea typeface="Calibri"/>
              <a:cs typeface="Calibri"/>
              <a:sym typeface="Calibri"/>
            </a:endParaRPr>
          </a:p>
          <a:p>
            <a:pPr marL="0" marR="0" lvl="0" indent="0" algn="just" rtl="0">
              <a:lnSpc>
                <a:spcPct val="115000"/>
              </a:lnSpc>
              <a:spcBef>
                <a:spcPts val="0"/>
              </a:spcBef>
              <a:spcAft>
                <a:spcPts val="0"/>
              </a:spcAft>
              <a:buClr>
                <a:srgbClr val="000000"/>
              </a:buClr>
              <a:buSzPts val="1100"/>
              <a:buFont typeface="Arial"/>
              <a:buNone/>
            </a:pPr>
            <a:r>
              <a:rPr lang="en-US" sz="1600" b="0" i="0" u="none" strike="noStrike" cap="none">
                <a:solidFill>
                  <a:srgbClr val="000000"/>
                </a:solidFill>
                <a:latin typeface="Calibri"/>
                <a:ea typeface="Calibri"/>
                <a:cs typeface="Calibri"/>
                <a:sym typeface="Calibri"/>
              </a:rPr>
              <a:t>“General Search”   First name, Surname, DOB and Gender</a:t>
            </a:r>
            <a:endParaRPr sz="1600" b="0" i="0" u="none" strike="noStrike" cap="none">
              <a:solidFill>
                <a:srgbClr val="000000"/>
              </a:solidFill>
              <a:latin typeface="Calibri"/>
              <a:ea typeface="Calibri"/>
              <a:cs typeface="Calibri"/>
              <a:sym typeface="Calibri"/>
            </a:endParaRPr>
          </a:p>
          <a:p>
            <a:pPr marL="1270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a:t>
            </a:r>
            <a:endParaRPr sz="1600" b="0" i="0" u="none" strike="noStrike" cap="none">
              <a:solidFill>
                <a:srgbClr val="000000"/>
              </a:solidFill>
              <a:latin typeface="Calibri"/>
              <a:ea typeface="Calibri"/>
              <a:cs typeface="Calibri"/>
              <a:sym typeface="Calibri"/>
            </a:endParaRPr>
          </a:p>
        </p:txBody>
      </p:sp>
      <p:pic>
        <p:nvPicPr>
          <p:cNvPr id="303" name="Google Shape;303;gcb8a2b281e_0_26"/>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p:nvPr/>
        </p:nvSpPr>
        <p:spPr>
          <a:xfrm>
            <a:off x="6096000" y="3263705"/>
            <a:ext cx="4496972" cy="3094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09" name="Google Shape;309;p10"/>
          <p:cNvSpPr/>
          <p:nvPr/>
        </p:nvSpPr>
        <p:spPr>
          <a:xfrm>
            <a:off x="7652825" y="3570038"/>
            <a:ext cx="2940147" cy="5486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0" name="Google Shape;310;p10"/>
          <p:cNvSpPr/>
          <p:nvPr/>
        </p:nvSpPr>
        <p:spPr>
          <a:xfrm>
            <a:off x="7523871" y="3847499"/>
            <a:ext cx="2940147" cy="27117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1" name="Google Shape;311;p10"/>
          <p:cNvSpPr/>
          <p:nvPr/>
        </p:nvSpPr>
        <p:spPr>
          <a:xfrm>
            <a:off x="6066586" y="3550984"/>
            <a:ext cx="2940147" cy="54864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12" name="Google Shape;312;p10"/>
          <p:cNvSpPr/>
          <p:nvPr/>
        </p:nvSpPr>
        <p:spPr>
          <a:xfrm>
            <a:off x="4065563" y="2926079"/>
            <a:ext cx="7904855" cy="307777"/>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313" name="Google Shape;313;p10"/>
          <p:cNvPicPr preferRelativeResize="0"/>
          <p:nvPr/>
        </p:nvPicPr>
        <p:blipFill rotWithShape="1">
          <a:blip r:embed="rId3">
            <a:alphaModFix/>
          </a:blip>
          <a:srcRect/>
          <a:stretch/>
        </p:blipFill>
        <p:spPr>
          <a:xfrm>
            <a:off x="10526800" y="53901"/>
            <a:ext cx="1665200" cy="514650"/>
          </a:xfrm>
          <a:prstGeom prst="rect">
            <a:avLst/>
          </a:prstGeom>
          <a:noFill/>
          <a:ln>
            <a:noFill/>
          </a:ln>
        </p:spPr>
      </p:pic>
      <p:sp>
        <p:nvSpPr>
          <p:cNvPr id="314" name="Google Shape;314;p10"/>
          <p:cNvSpPr txBox="1"/>
          <p:nvPr/>
        </p:nvSpPr>
        <p:spPr>
          <a:xfrm>
            <a:off x="2352549" y="-178900"/>
            <a:ext cx="6400500" cy="1450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GP CPCS – Enter Patient Details</a:t>
            </a:r>
            <a:endParaRPr sz="3600" b="0" i="0" u="none" strike="noStrike" cap="none">
              <a:solidFill>
                <a:srgbClr val="000000"/>
              </a:solidFill>
              <a:latin typeface="Candara"/>
              <a:ea typeface="Candara"/>
              <a:cs typeface="Candara"/>
              <a:sym typeface="Candara"/>
            </a:endParaRPr>
          </a:p>
        </p:txBody>
      </p:sp>
      <p:sp>
        <p:nvSpPr>
          <p:cNvPr id="315" name="Google Shape;315;p10"/>
          <p:cNvSpPr/>
          <p:nvPr/>
        </p:nvSpPr>
        <p:spPr>
          <a:xfrm>
            <a:off x="6096000" y="3251880"/>
            <a:ext cx="4497000" cy="3096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6" name="Google Shape;316;p10"/>
          <p:cNvSpPr/>
          <p:nvPr/>
        </p:nvSpPr>
        <p:spPr>
          <a:xfrm>
            <a:off x="7652825" y="3558213"/>
            <a:ext cx="2940000" cy="548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7" name="Google Shape;317;p10"/>
          <p:cNvSpPr/>
          <p:nvPr/>
        </p:nvSpPr>
        <p:spPr>
          <a:xfrm>
            <a:off x="7523871" y="3835674"/>
            <a:ext cx="2940000" cy="2712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8" name="Google Shape;318;p10"/>
          <p:cNvSpPr/>
          <p:nvPr/>
        </p:nvSpPr>
        <p:spPr>
          <a:xfrm>
            <a:off x="6066586" y="3539159"/>
            <a:ext cx="2940000" cy="5487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319" name="Google Shape;319;p10"/>
          <p:cNvSpPr/>
          <p:nvPr/>
        </p:nvSpPr>
        <p:spPr>
          <a:xfrm>
            <a:off x="4065563" y="2914254"/>
            <a:ext cx="7905000" cy="307800"/>
          </a:xfrm>
          <a:prstGeom prst="rect">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320" name="Google Shape;320;p10"/>
          <p:cNvPicPr preferRelativeResize="0"/>
          <p:nvPr/>
        </p:nvPicPr>
        <p:blipFill rotWithShape="1">
          <a:blip r:embed="rId4">
            <a:alphaModFix/>
          </a:blip>
          <a:srcRect t="7886" r="1826" b="5040"/>
          <a:stretch/>
        </p:blipFill>
        <p:spPr>
          <a:xfrm>
            <a:off x="555100" y="969400"/>
            <a:ext cx="11052576" cy="5578799"/>
          </a:xfrm>
          <a:prstGeom prst="rect">
            <a:avLst/>
          </a:prstGeom>
          <a:noFill/>
          <a:ln w="9525" cap="flat" cmpd="sng">
            <a:solidFill>
              <a:srgbClr val="000000"/>
            </a:solidFill>
            <a:prstDash val="solid"/>
            <a:round/>
            <a:headEnd type="none" w="sm" len="sm"/>
            <a:tailEnd type="none" w="sm" len="sm"/>
          </a:ln>
        </p:spPr>
      </p:pic>
      <p:sp>
        <p:nvSpPr>
          <p:cNvPr id="321" name="Google Shape;321;p10"/>
          <p:cNvSpPr/>
          <p:nvPr/>
        </p:nvSpPr>
        <p:spPr>
          <a:xfrm>
            <a:off x="7523875" y="3001263"/>
            <a:ext cx="4137000" cy="464700"/>
          </a:xfrm>
          <a:prstGeom prst="wedgeRoundRectCallout">
            <a:avLst>
              <a:gd name="adj1" fmla="val -57074"/>
              <a:gd name="adj2" fmla="val -987"/>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12700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1. Choose Pharmacy ( Patient Choice only)</a:t>
            </a:r>
            <a:endParaRPr sz="1600" b="0" i="0" u="none" strike="noStrike" cap="none">
              <a:solidFill>
                <a:srgbClr val="000000"/>
              </a:solidFill>
              <a:latin typeface="Calibri"/>
              <a:ea typeface="Calibri"/>
              <a:cs typeface="Calibri"/>
              <a:sym typeface="Calibri"/>
            </a:endParaRPr>
          </a:p>
        </p:txBody>
      </p:sp>
      <p:sp>
        <p:nvSpPr>
          <p:cNvPr id="322" name="Google Shape;322;p10"/>
          <p:cNvSpPr/>
          <p:nvPr/>
        </p:nvSpPr>
        <p:spPr>
          <a:xfrm>
            <a:off x="8309350" y="3738900"/>
            <a:ext cx="3147300" cy="464700"/>
          </a:xfrm>
          <a:prstGeom prst="wedgeRoundRectCallout">
            <a:avLst>
              <a:gd name="adj1" fmla="val -62996"/>
              <a:gd name="adj2" fmla="val -10905"/>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2. Select presenting complaint(s)</a:t>
            </a:r>
            <a:endParaRPr sz="1600" b="0" i="0" u="none" strike="noStrike" cap="none">
              <a:solidFill>
                <a:srgbClr val="000000"/>
              </a:solidFill>
              <a:latin typeface="Calibri"/>
              <a:ea typeface="Calibri"/>
              <a:cs typeface="Calibri"/>
              <a:sym typeface="Calibri"/>
            </a:endParaRPr>
          </a:p>
        </p:txBody>
      </p:sp>
      <p:sp>
        <p:nvSpPr>
          <p:cNvPr id="323" name="Google Shape;323;p10"/>
          <p:cNvSpPr/>
          <p:nvPr/>
        </p:nvSpPr>
        <p:spPr>
          <a:xfrm>
            <a:off x="8084650" y="5195315"/>
            <a:ext cx="3372000" cy="464700"/>
          </a:xfrm>
          <a:prstGeom prst="wedgeRoundRectCallout">
            <a:avLst>
              <a:gd name="adj1" fmla="val -55943"/>
              <a:gd name="adj2" fmla="val -22237"/>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 3. Patient Consent </a:t>
            </a:r>
            <a:endParaRPr sz="1600" b="0" i="0" u="none" strike="noStrike" cap="none">
              <a:solidFill>
                <a:srgbClr val="000000"/>
              </a:solidFill>
              <a:latin typeface="Calibri"/>
              <a:ea typeface="Calibri"/>
              <a:cs typeface="Calibri"/>
              <a:sym typeface="Calibri"/>
            </a:endParaRPr>
          </a:p>
        </p:txBody>
      </p:sp>
      <p:pic>
        <p:nvPicPr>
          <p:cNvPr id="324" name="Google Shape;324;p10"/>
          <p:cNvPicPr preferRelativeResize="0"/>
          <p:nvPr/>
        </p:nvPicPr>
        <p:blipFill rotWithShape="1">
          <a:blip r:embed="rId3">
            <a:alphaModFix/>
          </a:blip>
          <a:srcRect/>
          <a:stretch/>
        </p:blipFill>
        <p:spPr>
          <a:xfrm>
            <a:off x="10526800" y="42076"/>
            <a:ext cx="1665200" cy="5146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
          <p:cNvSpPr txBox="1">
            <a:spLocks noGrp="1"/>
          </p:cNvSpPr>
          <p:nvPr>
            <p:ph type="title"/>
          </p:nvPr>
        </p:nvSpPr>
        <p:spPr>
          <a:xfrm>
            <a:off x="2232678" y="-210238"/>
            <a:ext cx="10058400" cy="14508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ndara"/>
              <a:buNone/>
            </a:pPr>
            <a:r>
              <a:rPr lang="en-US" sz="3600" b="1">
                <a:latin typeface="Candara"/>
                <a:ea typeface="Candara"/>
                <a:cs typeface="Candara"/>
                <a:sym typeface="Candara"/>
              </a:rPr>
              <a:t>GP CPCS – Select Medical Conditions</a:t>
            </a:r>
            <a:endParaRPr sz="3600">
              <a:latin typeface="Candara"/>
              <a:ea typeface="Candara"/>
              <a:cs typeface="Candara"/>
              <a:sym typeface="Candara"/>
            </a:endParaRPr>
          </a:p>
        </p:txBody>
      </p:sp>
      <p:pic>
        <p:nvPicPr>
          <p:cNvPr id="330" name="Google Shape;330;p11"/>
          <p:cNvPicPr preferRelativeResize="0"/>
          <p:nvPr/>
        </p:nvPicPr>
        <p:blipFill rotWithShape="1">
          <a:blip r:embed="rId3">
            <a:alphaModFix/>
          </a:blip>
          <a:srcRect l="1089" t="1283" r="742" b="4995"/>
          <a:stretch/>
        </p:blipFill>
        <p:spPr>
          <a:xfrm>
            <a:off x="723050" y="898225"/>
            <a:ext cx="10985752" cy="5491899"/>
          </a:xfrm>
          <a:prstGeom prst="rect">
            <a:avLst/>
          </a:prstGeom>
          <a:noFill/>
          <a:ln w="9525" cap="flat" cmpd="sng">
            <a:solidFill>
              <a:srgbClr val="000000"/>
            </a:solidFill>
            <a:prstDash val="solid"/>
            <a:round/>
            <a:headEnd type="none" w="sm" len="sm"/>
            <a:tailEnd type="none" w="sm" len="sm"/>
          </a:ln>
        </p:spPr>
      </p:pic>
      <p:pic>
        <p:nvPicPr>
          <p:cNvPr id="331" name="Google Shape;331;p11"/>
          <p:cNvPicPr preferRelativeResize="0"/>
          <p:nvPr/>
        </p:nvPicPr>
        <p:blipFill rotWithShape="1">
          <a:blip r:embed="rId4">
            <a:alphaModFix/>
          </a:blip>
          <a:srcRect/>
          <a:stretch/>
        </p:blipFill>
        <p:spPr>
          <a:xfrm>
            <a:off x="10526800" y="53901"/>
            <a:ext cx="1665200" cy="514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12"/>
          <p:cNvPicPr preferRelativeResize="0"/>
          <p:nvPr/>
        </p:nvPicPr>
        <p:blipFill rotWithShape="1">
          <a:blip r:embed="rId3">
            <a:alphaModFix/>
          </a:blip>
          <a:srcRect/>
          <a:stretch/>
        </p:blipFill>
        <p:spPr>
          <a:xfrm>
            <a:off x="10526800" y="53901"/>
            <a:ext cx="1665200" cy="514650"/>
          </a:xfrm>
          <a:prstGeom prst="rect">
            <a:avLst/>
          </a:prstGeom>
          <a:noFill/>
          <a:ln>
            <a:noFill/>
          </a:ln>
        </p:spPr>
      </p:pic>
      <p:sp>
        <p:nvSpPr>
          <p:cNvPr id="337" name="Google Shape;337;p12"/>
          <p:cNvSpPr txBox="1"/>
          <p:nvPr/>
        </p:nvSpPr>
        <p:spPr>
          <a:xfrm>
            <a:off x="2670476" y="0"/>
            <a:ext cx="82503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a:solidFill>
                  <a:srgbClr val="000000"/>
                </a:solidFill>
                <a:latin typeface="Candara"/>
                <a:ea typeface="Candara"/>
                <a:cs typeface="Candara"/>
                <a:sym typeface="Candara"/>
              </a:rPr>
              <a:t>GP CPCS – New Referral created</a:t>
            </a:r>
            <a:endParaRPr sz="3600" b="0" i="0" u="none" strike="noStrike" cap="none">
              <a:solidFill>
                <a:srgbClr val="000000"/>
              </a:solidFill>
              <a:latin typeface="Candara"/>
              <a:ea typeface="Candara"/>
              <a:cs typeface="Candara"/>
              <a:sym typeface="Candara"/>
            </a:endParaRPr>
          </a:p>
        </p:txBody>
      </p:sp>
      <p:pic>
        <p:nvPicPr>
          <p:cNvPr id="338" name="Google Shape;338;p12"/>
          <p:cNvPicPr preferRelativeResize="0"/>
          <p:nvPr/>
        </p:nvPicPr>
        <p:blipFill rotWithShape="1">
          <a:blip r:embed="rId4">
            <a:alphaModFix/>
          </a:blip>
          <a:srcRect t="8616" r="2863" b="41975"/>
          <a:stretch/>
        </p:blipFill>
        <p:spPr>
          <a:xfrm>
            <a:off x="604075" y="1308550"/>
            <a:ext cx="11003600" cy="3623926"/>
          </a:xfrm>
          <a:prstGeom prst="rect">
            <a:avLst/>
          </a:prstGeom>
          <a:noFill/>
          <a:ln w="9525" cap="flat" cmpd="sng">
            <a:solidFill>
              <a:srgbClr val="000000"/>
            </a:solidFill>
            <a:prstDash val="solid"/>
            <a:round/>
            <a:headEnd type="none" w="sm" len="sm"/>
            <a:tailEnd type="none" w="sm" len="sm"/>
          </a:ln>
        </p:spPr>
      </p:pic>
      <p:sp>
        <p:nvSpPr>
          <p:cNvPr id="339" name="Google Shape;339;p12"/>
          <p:cNvSpPr/>
          <p:nvPr/>
        </p:nvSpPr>
        <p:spPr>
          <a:xfrm>
            <a:off x="8161475" y="3195725"/>
            <a:ext cx="2652600" cy="956400"/>
          </a:xfrm>
          <a:prstGeom prst="wedgeRoundRectCallout">
            <a:avLst>
              <a:gd name="adj1" fmla="val 19813"/>
              <a:gd name="adj2" fmla="val -72613"/>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Calibri"/>
                <a:ea typeface="Calibri"/>
                <a:cs typeface="Calibri"/>
                <a:sym typeface="Calibri"/>
              </a:rPr>
              <a:t>Record status will   change  As Patient goes through Process</a:t>
            </a:r>
            <a:endParaRPr sz="1600" b="0" i="0" u="none" strike="noStrike" cap="none">
              <a:solidFill>
                <a:srgbClr val="000000"/>
              </a:solidFill>
              <a:latin typeface="Calibri"/>
              <a:ea typeface="Calibri"/>
              <a:cs typeface="Calibri"/>
              <a:sym typeface="Calibri"/>
            </a:endParaRPr>
          </a:p>
        </p:txBody>
      </p:sp>
      <p:pic>
        <p:nvPicPr>
          <p:cNvPr id="340" name="Google Shape;340;p12"/>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sp>
        <p:nvSpPr>
          <p:cNvPr id="345" name="Google Shape;345;p13"/>
          <p:cNvSpPr txBox="1"/>
          <p:nvPr/>
        </p:nvSpPr>
        <p:spPr>
          <a:xfrm>
            <a:off x="3168077" y="0"/>
            <a:ext cx="105156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3600"/>
              <a:buFont typeface="Candara"/>
              <a:buNone/>
            </a:pPr>
            <a:r>
              <a:rPr lang="en-US" sz="3600" b="1" i="0" u="none" strike="noStrike" cap="none">
                <a:solidFill>
                  <a:schemeClr val="dk1"/>
                </a:solidFill>
                <a:latin typeface="Candara"/>
                <a:ea typeface="Candara"/>
                <a:cs typeface="Candara"/>
                <a:sym typeface="Candara"/>
              </a:rPr>
              <a:t>GP CPCS – View Referral</a:t>
            </a:r>
            <a:endParaRPr sz="3600" b="0" i="0" u="none" strike="noStrike" cap="none">
              <a:solidFill>
                <a:schemeClr val="dk1"/>
              </a:solidFill>
              <a:latin typeface="Candara"/>
              <a:ea typeface="Candara"/>
              <a:cs typeface="Candara"/>
              <a:sym typeface="Candara"/>
            </a:endParaRPr>
          </a:p>
        </p:txBody>
      </p:sp>
      <p:pic>
        <p:nvPicPr>
          <p:cNvPr id="346" name="Google Shape;346;p13"/>
          <p:cNvPicPr preferRelativeResize="0"/>
          <p:nvPr/>
        </p:nvPicPr>
        <p:blipFill rotWithShape="1">
          <a:blip r:embed="rId3">
            <a:alphaModFix/>
          </a:blip>
          <a:srcRect l="10361" t="17747" r="28397" b="27493"/>
          <a:stretch/>
        </p:blipFill>
        <p:spPr>
          <a:xfrm>
            <a:off x="758050" y="1030500"/>
            <a:ext cx="10408997" cy="5257751"/>
          </a:xfrm>
          <a:prstGeom prst="rect">
            <a:avLst/>
          </a:prstGeom>
          <a:noFill/>
          <a:ln w="9525" cap="flat" cmpd="sng">
            <a:solidFill>
              <a:srgbClr val="000000"/>
            </a:solidFill>
            <a:prstDash val="solid"/>
            <a:round/>
            <a:headEnd type="none" w="sm" len="sm"/>
            <a:tailEnd type="none" w="sm" len="sm"/>
          </a:ln>
        </p:spPr>
      </p:pic>
      <p:sp>
        <p:nvSpPr>
          <p:cNvPr id="347" name="Google Shape;347;p13"/>
          <p:cNvSpPr/>
          <p:nvPr/>
        </p:nvSpPr>
        <p:spPr>
          <a:xfrm>
            <a:off x="8203814" y="4266166"/>
            <a:ext cx="2652600" cy="1542900"/>
          </a:xfrm>
          <a:prstGeom prst="wedgeRoundRectCallout">
            <a:avLst>
              <a:gd name="adj1" fmla="val -56557"/>
              <a:gd name="adj2" fmla="val -21555"/>
              <a:gd name="adj3" fmla="val 16667"/>
            </a:avLst>
          </a:prstGeom>
          <a:solidFill>
            <a:srgbClr val="FBE4D4"/>
          </a:solidFill>
          <a:ln w="381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To view the patient record once created, select the patient record and click “View Referral”.</a:t>
            </a:r>
            <a:endParaRPr sz="1600" b="0" i="0" u="none" strike="noStrike" cap="none">
              <a:solidFill>
                <a:schemeClr val="dk1"/>
              </a:solidFill>
              <a:latin typeface="Calibri"/>
              <a:ea typeface="Calibri"/>
              <a:cs typeface="Calibri"/>
              <a:sym typeface="Calibri"/>
            </a:endParaRPr>
          </a:p>
        </p:txBody>
      </p:sp>
      <p:pic>
        <p:nvPicPr>
          <p:cNvPr id="348" name="Google Shape;348;p13"/>
          <p:cNvPicPr preferRelativeResize="0"/>
          <p:nvPr/>
        </p:nvPicPr>
        <p:blipFill rotWithShape="1">
          <a:blip r:embed="rId4">
            <a:alphaModFix/>
          </a:blip>
          <a:srcRect/>
          <a:stretch/>
        </p:blipFill>
        <p:spPr>
          <a:xfrm>
            <a:off x="10526800" y="53901"/>
            <a:ext cx="1665200" cy="514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gd453bc1dc3_1_0"/>
          <p:cNvSpPr txBox="1">
            <a:spLocks noGrp="1"/>
          </p:cNvSpPr>
          <p:nvPr>
            <p:ph type="title"/>
          </p:nvPr>
        </p:nvSpPr>
        <p:spPr>
          <a:xfrm>
            <a:off x="838188" y="5390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GPCPCS Patient Journey </a:t>
            </a:r>
            <a:endParaRPr sz="3200" b="1">
              <a:latin typeface="Candara"/>
              <a:ea typeface="Candara"/>
              <a:cs typeface="Candara"/>
              <a:sym typeface="Candara"/>
            </a:endParaRPr>
          </a:p>
        </p:txBody>
      </p:sp>
      <p:sp>
        <p:nvSpPr>
          <p:cNvPr id="99" name="Google Shape;99;gd453bc1dc3_1_0"/>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endParaRPr/>
          </a:p>
        </p:txBody>
      </p:sp>
      <p:sp>
        <p:nvSpPr>
          <p:cNvPr id="100" name="Google Shape;100;gd453bc1dc3_1_0"/>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sp>
        <p:nvSpPr>
          <p:cNvPr id="101" name="Google Shape;101;gd453bc1dc3_1_0"/>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1000"/>
              </a:spcBef>
              <a:spcAft>
                <a:spcPts val="0"/>
              </a:spcAft>
              <a:buSzPts val="2400"/>
              <a:buNone/>
            </a:pPr>
            <a:endParaRPr/>
          </a:p>
        </p:txBody>
      </p:sp>
      <p:sp>
        <p:nvSpPr>
          <p:cNvPr id="102" name="Google Shape;102;gd453bc1dc3_1_0"/>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000"/>
              </a:spcBef>
              <a:spcAft>
                <a:spcPts val="0"/>
              </a:spcAft>
              <a:buSzPts val="1800"/>
              <a:buNone/>
            </a:pPr>
            <a:endParaRPr/>
          </a:p>
        </p:txBody>
      </p:sp>
      <p:pic>
        <p:nvPicPr>
          <p:cNvPr id="103" name="Google Shape;103;gd453bc1dc3_1_0"/>
          <p:cNvPicPr preferRelativeResize="0"/>
          <p:nvPr/>
        </p:nvPicPr>
        <p:blipFill rotWithShape="1">
          <a:blip r:embed="rId3">
            <a:alphaModFix/>
          </a:blip>
          <a:srcRect/>
          <a:stretch/>
        </p:blipFill>
        <p:spPr>
          <a:xfrm>
            <a:off x="10526800" y="53901"/>
            <a:ext cx="1665200" cy="514650"/>
          </a:xfrm>
          <a:prstGeom prst="rect">
            <a:avLst/>
          </a:prstGeom>
          <a:noFill/>
          <a:ln>
            <a:noFill/>
          </a:ln>
        </p:spPr>
      </p:pic>
      <p:pic>
        <p:nvPicPr>
          <p:cNvPr id="104" name="Google Shape;104;gd453bc1dc3_1_0"/>
          <p:cNvPicPr preferRelativeResize="0"/>
          <p:nvPr/>
        </p:nvPicPr>
        <p:blipFill rotWithShape="1">
          <a:blip r:embed="rId4">
            <a:alphaModFix/>
          </a:blip>
          <a:srcRect/>
          <a:stretch/>
        </p:blipFill>
        <p:spPr>
          <a:xfrm>
            <a:off x="711450" y="1166825"/>
            <a:ext cx="10881824" cy="513803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14"/>
          <p:cNvSpPr txBox="1"/>
          <p:nvPr/>
        </p:nvSpPr>
        <p:spPr>
          <a:xfrm>
            <a:off x="543575" y="115050"/>
            <a:ext cx="11438700" cy="66279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chemeClr val="dk1"/>
              </a:buClr>
              <a:buSzPts val="3600"/>
              <a:buFont typeface="Candara"/>
              <a:buNone/>
            </a:pPr>
            <a:r>
              <a:rPr lang="en-US" sz="3600" b="1" i="0" u="none" strike="noStrike" cap="none">
                <a:solidFill>
                  <a:schemeClr val="dk1"/>
                </a:solidFill>
                <a:latin typeface="Candara"/>
                <a:ea typeface="Candara"/>
                <a:cs typeface="Candara"/>
                <a:sym typeface="Candara"/>
              </a:rPr>
              <a:t>In summary </a:t>
            </a:r>
            <a:endParaRPr sz="3600" b="1" i="0" u="none" strike="noStrike" cap="none">
              <a:solidFill>
                <a:schemeClr val="dk1"/>
              </a:solidFill>
              <a:latin typeface="Candara"/>
              <a:ea typeface="Candara"/>
              <a:cs typeface="Candara"/>
              <a:sym typeface="Candara"/>
            </a:endParaRPr>
          </a:p>
          <a:p>
            <a:pPr marL="0" marR="0" lvl="0" indent="0" algn="ctr" rtl="0">
              <a:lnSpc>
                <a:spcPct val="90000"/>
              </a:lnSpc>
              <a:spcBef>
                <a:spcPts val="0"/>
              </a:spcBef>
              <a:spcAft>
                <a:spcPts val="0"/>
              </a:spcAft>
              <a:buClr>
                <a:schemeClr val="dk1"/>
              </a:buClr>
              <a:buSzPts val="3600"/>
              <a:buFont typeface="Candara"/>
              <a:buNone/>
            </a:pPr>
            <a:r>
              <a:rPr lang="en-US" sz="3600" b="1" i="0" u="none" strike="noStrike" cap="none">
                <a:solidFill>
                  <a:schemeClr val="dk1"/>
                </a:solidFill>
                <a:latin typeface="Candara"/>
                <a:ea typeface="Candara"/>
                <a:cs typeface="Candara"/>
                <a:sym typeface="Candara"/>
              </a:rPr>
              <a:t>  </a:t>
            </a:r>
            <a:r>
              <a:rPr lang="en-US" sz="2200" b="0" i="0" u="none" strike="noStrike" cap="none">
                <a:solidFill>
                  <a:schemeClr val="dk1"/>
                </a:solidFill>
                <a:latin typeface="Candara"/>
                <a:ea typeface="Candara"/>
                <a:cs typeface="Candara"/>
                <a:sym typeface="Candara"/>
              </a:rPr>
              <a:t>“I am sending you for a same day appointment with an NHS community pharmacist for a personal consultation”</a:t>
            </a:r>
            <a:endParaRPr sz="3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800"/>
              <a:buFont typeface="Arial"/>
              <a:buNone/>
            </a:pPr>
            <a:endParaRPr sz="20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800"/>
              <a:buFont typeface="Arial"/>
              <a:buNone/>
            </a:pPr>
            <a:r>
              <a:rPr lang="en-US" sz="2000" b="1" i="0" u="none" strike="noStrike" cap="none">
                <a:solidFill>
                  <a:schemeClr val="dk1"/>
                </a:solidFill>
                <a:latin typeface="Candara"/>
                <a:ea typeface="Candara"/>
                <a:cs typeface="Candara"/>
                <a:sym typeface="Candara"/>
              </a:rPr>
              <a:t>GP   sends  a CPCS  referral  –  </a:t>
            </a:r>
            <a:endParaRPr sz="2000" b="1" i="0" u="none" strike="noStrike" cap="none">
              <a:solidFill>
                <a:schemeClr val="dk1"/>
              </a:solidFill>
              <a:latin typeface="Candara"/>
              <a:ea typeface="Candara"/>
              <a:cs typeface="Candara"/>
              <a:sym typeface="Candara"/>
            </a:endParaRPr>
          </a:p>
          <a:p>
            <a:pPr marL="0" marR="0" lvl="0" indent="0" algn="l" rtl="0">
              <a:lnSpc>
                <a:spcPct val="90000"/>
              </a:lnSpc>
              <a:spcBef>
                <a:spcPts val="0"/>
              </a:spcBef>
              <a:spcAft>
                <a:spcPts val="0"/>
              </a:spcAft>
              <a:buClr>
                <a:schemeClr val="dk1"/>
              </a:buClr>
              <a:buSzPts val="3600"/>
              <a:buFont typeface="Candara"/>
              <a:buNone/>
            </a:pPr>
            <a:r>
              <a:rPr lang="en-US" sz="2000" b="0" i="0" u="none" strike="noStrike" cap="none">
                <a:solidFill>
                  <a:schemeClr val="dk1"/>
                </a:solidFill>
                <a:latin typeface="Candara"/>
                <a:ea typeface="Candara"/>
                <a:cs typeface="Candara"/>
                <a:sym typeface="Candara"/>
              </a:rPr>
              <a:t>Pharmacy  completes a structured consultation on Sonar system - feedback to  GP where required </a:t>
            </a:r>
            <a:endParaRPr sz="2000" b="0" i="0" u="none" strike="noStrike" cap="none">
              <a:solidFill>
                <a:schemeClr val="dk1"/>
              </a:solidFill>
              <a:latin typeface="Candara"/>
              <a:ea typeface="Candara"/>
              <a:cs typeface="Candara"/>
              <a:sym typeface="Candara"/>
            </a:endParaRPr>
          </a:p>
          <a:p>
            <a:pPr marL="0" marR="0" lvl="0" indent="0" algn="l" rtl="0">
              <a:lnSpc>
                <a:spcPct val="90000"/>
              </a:lnSpc>
              <a:spcBef>
                <a:spcPts val="0"/>
              </a:spcBef>
              <a:spcAft>
                <a:spcPts val="0"/>
              </a:spcAft>
              <a:buClr>
                <a:schemeClr val="dk1"/>
              </a:buClr>
              <a:buSzPts val="3600"/>
              <a:buFont typeface="Candara"/>
              <a:buNone/>
            </a:pPr>
            <a:r>
              <a:rPr lang="en-US" sz="2000" b="0" i="0" u="none" strike="noStrike" cap="none">
                <a:solidFill>
                  <a:srgbClr val="000000"/>
                </a:solidFill>
                <a:latin typeface="Candara"/>
                <a:ea typeface="Candara"/>
                <a:cs typeface="Candara"/>
                <a:sym typeface="Candara"/>
              </a:rPr>
              <a:t>                       </a:t>
            </a:r>
            <a:r>
              <a:rPr lang="en-US" sz="2000" b="1" i="0" u="none" strike="noStrike" cap="none">
                <a:solidFill>
                  <a:srgbClr val="0000FF"/>
                </a:solidFill>
                <a:latin typeface="Candara"/>
                <a:ea typeface="Candara"/>
                <a:cs typeface="Candara"/>
                <a:sym typeface="Candara"/>
              </a:rPr>
              <a:t>  </a:t>
            </a:r>
            <a:endParaRPr sz="2000" b="1" i="0" u="none" strike="noStrike" cap="none">
              <a:solidFill>
                <a:srgbClr val="0000FF"/>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800"/>
              <a:buFont typeface="Arial"/>
              <a:buNone/>
            </a:pPr>
            <a:r>
              <a:rPr lang="en-US" sz="2000" b="1" i="0" u="none" strike="noStrike" cap="none">
                <a:solidFill>
                  <a:srgbClr val="0000FF"/>
                </a:solidFill>
                <a:latin typeface="Candara"/>
                <a:ea typeface="Candara"/>
                <a:cs typeface="Candara"/>
                <a:sym typeface="Candara"/>
              </a:rPr>
              <a:t>The Pharmacy</a:t>
            </a:r>
            <a:endParaRPr sz="2000" b="1" i="0" u="none" strike="noStrike" cap="none">
              <a:solidFill>
                <a:srgbClr val="0000FF"/>
              </a:solidFill>
              <a:latin typeface="Candara"/>
              <a:ea typeface="Candara"/>
              <a:cs typeface="Candara"/>
              <a:sym typeface="Candara"/>
            </a:endParaRPr>
          </a:p>
          <a:p>
            <a:pPr marL="4191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Pharmacist to review patient symptoms for referral, history, existing condition, current medication , onset and duration , other factors</a:t>
            </a:r>
            <a:endParaRPr sz="2000" b="1" i="0" u="none" strike="noStrike" cap="none">
              <a:solidFill>
                <a:schemeClr val="dk1"/>
              </a:solidFill>
              <a:latin typeface="Candara"/>
              <a:ea typeface="Candara"/>
              <a:cs typeface="Candara"/>
              <a:sym typeface="Candara"/>
            </a:endParaRPr>
          </a:p>
          <a:p>
            <a:pPr marL="4191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View SCR </a:t>
            </a:r>
            <a:r>
              <a:rPr lang="en-US" sz="2000" b="0" i="0" u="none" strike="noStrike" cap="none">
                <a:solidFill>
                  <a:schemeClr val="dk1"/>
                </a:solidFill>
                <a:latin typeface="Candara"/>
                <a:ea typeface="Candara"/>
                <a:cs typeface="Candara"/>
                <a:sym typeface="Candara"/>
              </a:rPr>
              <a:t>– summary care record (  current and discontinued medication, Current Confirmed allergies, plus optional others information -Vaccinations etc.)</a:t>
            </a:r>
            <a:endParaRPr sz="2000" b="0" i="0" u="none" strike="noStrike" cap="none">
              <a:solidFill>
                <a:srgbClr val="000000"/>
              </a:solidFill>
              <a:latin typeface="Candara"/>
              <a:ea typeface="Candara"/>
              <a:cs typeface="Candara"/>
              <a:sym typeface="Candara"/>
            </a:endParaRPr>
          </a:p>
          <a:p>
            <a:pPr marL="4191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Review NICE   </a:t>
            </a:r>
            <a:r>
              <a:rPr lang="en-US" sz="2000" b="0" i="0" u="none" strike="noStrike" cap="none">
                <a:solidFill>
                  <a:schemeClr val="dk1"/>
                </a:solidFill>
                <a:latin typeface="Candara"/>
                <a:ea typeface="Candara"/>
                <a:cs typeface="Candara"/>
                <a:sym typeface="Candara"/>
              </a:rPr>
              <a:t>– CKS clinical knowledge summaries -Review  Red Flags</a:t>
            </a:r>
            <a:endParaRPr sz="2000" b="0" i="0" u="none" strike="noStrike" cap="none">
              <a:solidFill>
                <a:schemeClr val="dk1"/>
              </a:solidFill>
              <a:latin typeface="Candara"/>
              <a:ea typeface="Candara"/>
              <a:cs typeface="Candara"/>
              <a:sym typeface="Candara"/>
            </a:endParaRPr>
          </a:p>
          <a:p>
            <a:pPr marL="4191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90% of patient - episode is resolved and closed.</a:t>
            </a:r>
            <a:endParaRPr sz="20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chemeClr val="dk1"/>
                </a:solidFill>
                <a:latin typeface="Candara"/>
                <a:ea typeface="Candara"/>
                <a:cs typeface="Candara"/>
                <a:sym typeface="Candara"/>
              </a:rPr>
              <a:t> </a:t>
            </a:r>
            <a:endParaRPr sz="20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2400"/>
              <a:buFont typeface="Arial"/>
              <a:buNone/>
            </a:pPr>
            <a:r>
              <a:rPr lang="en-US" sz="2000" b="0" i="0" u="none" strike="noStrike" cap="none">
                <a:solidFill>
                  <a:srgbClr val="FF00FF"/>
                </a:solidFill>
                <a:latin typeface="Candara"/>
                <a:ea typeface="Candara"/>
                <a:cs typeface="Candara"/>
                <a:sym typeface="Candara"/>
              </a:rPr>
              <a:t>Sonar System</a:t>
            </a:r>
            <a:endParaRPr sz="2000" b="0" i="0" u="none" strike="noStrike" cap="none">
              <a:solidFill>
                <a:srgbClr val="000000"/>
              </a:solidFill>
              <a:latin typeface="Candara"/>
              <a:ea typeface="Candara"/>
              <a:cs typeface="Candara"/>
              <a:sym typeface="Candara"/>
            </a:endParaRPr>
          </a:p>
          <a:p>
            <a:pPr marL="3683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PDS</a:t>
            </a:r>
            <a:r>
              <a:rPr lang="en-US" sz="2000" b="0" i="0" u="none" strike="noStrike" cap="none">
                <a:solidFill>
                  <a:schemeClr val="dk1"/>
                </a:solidFill>
                <a:latin typeface="Candara"/>
                <a:ea typeface="Candara"/>
                <a:cs typeface="Candara"/>
                <a:sym typeface="Candara"/>
              </a:rPr>
              <a:t> - Confirm patient ID using PDS ( Patient demographics service - Picks up Tel No , email) </a:t>
            </a:r>
            <a:endParaRPr sz="2000" b="0" i="0" u="none" strike="noStrike" cap="none">
              <a:solidFill>
                <a:srgbClr val="000000"/>
              </a:solidFill>
              <a:latin typeface="Candara"/>
              <a:ea typeface="Candara"/>
              <a:cs typeface="Candara"/>
              <a:sym typeface="Candara"/>
            </a:endParaRPr>
          </a:p>
          <a:p>
            <a:pPr marL="3683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ITK</a:t>
            </a:r>
            <a:r>
              <a:rPr lang="en-US" sz="2000" b="0" i="0" u="none" strike="noStrike" cap="none">
                <a:solidFill>
                  <a:schemeClr val="dk1"/>
                </a:solidFill>
                <a:latin typeface="Candara"/>
                <a:ea typeface="Candara"/>
                <a:cs typeface="Candara"/>
                <a:sym typeface="Candara"/>
              </a:rPr>
              <a:t> -All records sent to GP system  via @nhs.net </a:t>
            </a:r>
            <a:endParaRPr sz="2000" b="0" i="0" u="none" strike="noStrike" cap="none">
              <a:solidFill>
                <a:schemeClr val="dk1"/>
              </a:solidFill>
              <a:latin typeface="Candara"/>
              <a:ea typeface="Candara"/>
              <a:cs typeface="Candara"/>
              <a:sym typeface="Candara"/>
            </a:endParaRPr>
          </a:p>
          <a:p>
            <a:pPr marL="368300" marR="0" lvl="0" indent="-317500" algn="l" rtl="0">
              <a:lnSpc>
                <a:spcPct val="100000"/>
              </a:lnSpc>
              <a:spcBef>
                <a:spcPts val="0"/>
              </a:spcBef>
              <a:spcAft>
                <a:spcPts val="0"/>
              </a:spcAft>
              <a:buClr>
                <a:schemeClr val="dk1"/>
              </a:buClr>
              <a:buSzPts val="2000"/>
              <a:buFont typeface="Arial"/>
              <a:buChar char="•"/>
            </a:pPr>
            <a:r>
              <a:rPr lang="en-US" sz="2000" b="1" i="0" u="none" strike="noStrike" cap="none">
                <a:solidFill>
                  <a:schemeClr val="dk1"/>
                </a:solidFill>
                <a:latin typeface="Candara"/>
                <a:ea typeface="Candara"/>
                <a:cs typeface="Candara"/>
                <a:sym typeface="Candara"/>
              </a:rPr>
              <a:t>Direct Access</a:t>
            </a:r>
            <a:r>
              <a:rPr lang="en-US" sz="2000" b="0" i="0" u="none" strike="noStrike" cap="none">
                <a:solidFill>
                  <a:schemeClr val="dk1"/>
                </a:solidFill>
                <a:latin typeface="Candara"/>
                <a:ea typeface="Candara"/>
                <a:cs typeface="Candara"/>
                <a:sym typeface="Candara"/>
              </a:rPr>
              <a:t> -to Sonar as for flu.  Log-in and retrieve reports and records anytime </a:t>
            </a:r>
            <a:endParaRPr sz="2000" b="0" i="0" u="none" strike="noStrike" cap="none">
              <a:solidFill>
                <a:srgbClr val="000000"/>
              </a:solidFill>
              <a:latin typeface="Candara"/>
              <a:ea typeface="Candara"/>
              <a:cs typeface="Candara"/>
              <a:sym typeface="Candara"/>
            </a:endParaRPr>
          </a:p>
          <a:p>
            <a:pPr marL="342891" marR="0" lvl="0" indent="-190485"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Candara"/>
              <a:ea typeface="Candara"/>
              <a:cs typeface="Candara"/>
              <a:sym typeface="Candara"/>
            </a:endParaRPr>
          </a:p>
        </p:txBody>
      </p:sp>
      <p:sp>
        <p:nvSpPr>
          <p:cNvPr id="354" name="Google Shape;354;p14"/>
          <p:cNvSpPr txBox="1"/>
          <p:nvPr/>
        </p:nvSpPr>
        <p:spPr>
          <a:xfrm>
            <a:off x="290250" y="-566075"/>
            <a:ext cx="10058400" cy="22704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600"/>
              <a:buFont typeface="Candara"/>
              <a:buNone/>
            </a:pPr>
            <a:endParaRPr sz="3600" b="1" i="0" u="none" strike="noStrike" cap="none">
              <a:solidFill>
                <a:schemeClr val="dk1"/>
              </a:solidFill>
              <a:latin typeface="Candara"/>
              <a:ea typeface="Candara"/>
              <a:cs typeface="Candara"/>
              <a:sym typeface="Candara"/>
            </a:endParaRPr>
          </a:p>
          <a:p>
            <a:pPr marL="457200" marR="0" lvl="0" indent="0" algn="l" rtl="0">
              <a:lnSpc>
                <a:spcPct val="70000"/>
              </a:lnSpc>
              <a:spcBef>
                <a:spcPts val="1000"/>
              </a:spcBef>
              <a:spcAft>
                <a:spcPts val="0"/>
              </a:spcAft>
              <a:buClr>
                <a:schemeClr val="dk1"/>
              </a:buClr>
              <a:buSzPts val="1100"/>
              <a:buFont typeface="Arial"/>
              <a:buNone/>
            </a:pPr>
            <a:endParaRPr sz="2200" b="0" i="0" u="none" strike="noStrike" cap="none">
              <a:solidFill>
                <a:schemeClr val="dk1"/>
              </a:solidFill>
              <a:latin typeface="Candara"/>
              <a:ea typeface="Candara"/>
              <a:cs typeface="Candara"/>
              <a:sym typeface="Candara"/>
            </a:endParaRPr>
          </a:p>
          <a:p>
            <a:pPr marL="457200" marR="0" lvl="0" indent="0" algn="l" rtl="0">
              <a:lnSpc>
                <a:spcPct val="70000"/>
              </a:lnSpc>
              <a:spcBef>
                <a:spcPts val="1000"/>
              </a:spcBef>
              <a:spcAft>
                <a:spcPts val="0"/>
              </a:spcAft>
              <a:buClr>
                <a:schemeClr val="dk1"/>
              </a:buClr>
              <a:buSzPts val="1100"/>
              <a:buFont typeface="Arial"/>
              <a:buNone/>
            </a:pPr>
            <a:endParaRPr sz="2200" b="0" i="0" u="none" strike="noStrike" cap="none">
              <a:solidFill>
                <a:schemeClr val="dk1"/>
              </a:solidFill>
              <a:latin typeface="Candara"/>
              <a:ea typeface="Candara"/>
              <a:cs typeface="Candara"/>
              <a:sym typeface="Candara"/>
            </a:endParaRPr>
          </a:p>
          <a:p>
            <a:pPr marL="457200" marR="0" lvl="0" indent="0" algn="l" rtl="0">
              <a:lnSpc>
                <a:spcPct val="70000"/>
              </a:lnSpc>
              <a:spcBef>
                <a:spcPts val="1000"/>
              </a:spcBef>
              <a:spcAft>
                <a:spcPts val="0"/>
              </a:spcAft>
              <a:buClr>
                <a:schemeClr val="dk1"/>
              </a:buClr>
              <a:buSzPts val="1100"/>
              <a:buFont typeface="Arial"/>
              <a:buNone/>
            </a:pPr>
            <a:endParaRPr sz="2200" b="0" i="0" u="none" strike="noStrike" cap="none">
              <a:solidFill>
                <a:schemeClr val="dk1"/>
              </a:solidFill>
              <a:latin typeface="Candara"/>
              <a:ea typeface="Candara"/>
              <a:cs typeface="Candara"/>
              <a:sym typeface="Candara"/>
            </a:endParaRPr>
          </a:p>
          <a:p>
            <a:pPr marL="0" marR="0" lvl="0" indent="0" algn="l" rtl="0">
              <a:lnSpc>
                <a:spcPct val="70000"/>
              </a:lnSpc>
              <a:spcBef>
                <a:spcPts val="1000"/>
              </a:spcBef>
              <a:spcAft>
                <a:spcPts val="0"/>
              </a:spcAft>
              <a:buClr>
                <a:schemeClr val="dk1"/>
              </a:buClr>
              <a:buSzPts val="1100"/>
              <a:buFont typeface="Arial"/>
              <a:buNone/>
            </a:pPr>
            <a:endParaRPr sz="3600" b="1" i="0" u="none" strike="noStrike" cap="none">
              <a:solidFill>
                <a:schemeClr val="dk1"/>
              </a:solidFill>
              <a:latin typeface="Candara"/>
              <a:ea typeface="Candara"/>
              <a:cs typeface="Candara"/>
              <a:sym typeface="Candara"/>
            </a:endParaRPr>
          </a:p>
          <a:p>
            <a:pPr marL="0" marR="0" lvl="0" indent="0" algn="l" rtl="0">
              <a:lnSpc>
                <a:spcPct val="70000"/>
              </a:lnSpc>
              <a:spcBef>
                <a:spcPts val="1000"/>
              </a:spcBef>
              <a:spcAft>
                <a:spcPts val="0"/>
              </a:spcAft>
              <a:buClr>
                <a:schemeClr val="dk1"/>
              </a:buClr>
              <a:buSzPts val="1100"/>
              <a:buFont typeface="Arial"/>
              <a:buNone/>
            </a:pPr>
            <a:endParaRPr sz="3600" b="1" i="0" u="none" strike="noStrike" cap="none">
              <a:solidFill>
                <a:schemeClr val="dk1"/>
              </a:solidFill>
              <a:latin typeface="Candara"/>
              <a:ea typeface="Candara"/>
              <a:cs typeface="Candara"/>
              <a:sym typeface="Candara"/>
            </a:endParaRPr>
          </a:p>
          <a:p>
            <a:pPr marL="0" marR="0" lvl="0" indent="0" algn="l" rtl="0">
              <a:lnSpc>
                <a:spcPct val="70000"/>
              </a:lnSpc>
              <a:spcBef>
                <a:spcPts val="1000"/>
              </a:spcBef>
              <a:spcAft>
                <a:spcPts val="0"/>
              </a:spcAft>
              <a:buClr>
                <a:schemeClr val="dk1"/>
              </a:buClr>
              <a:buSzPts val="1100"/>
              <a:buFont typeface="Arial"/>
              <a:buNone/>
            </a:pPr>
            <a:endParaRPr sz="3600" b="1" i="0" u="none" strike="noStrike" cap="none">
              <a:solidFill>
                <a:schemeClr val="dk1"/>
              </a:solidFill>
              <a:latin typeface="Candara"/>
              <a:ea typeface="Candara"/>
              <a:cs typeface="Candara"/>
              <a:sym typeface="Candara"/>
            </a:endParaRPr>
          </a:p>
        </p:txBody>
      </p:sp>
      <p:pic>
        <p:nvPicPr>
          <p:cNvPr id="355" name="Google Shape;355;p14"/>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pic>
        <p:nvPicPr>
          <p:cNvPr id="360" name="Google Shape;360;p16"/>
          <p:cNvPicPr preferRelativeResize="0"/>
          <p:nvPr/>
        </p:nvPicPr>
        <p:blipFill rotWithShape="1">
          <a:blip r:embed="rId3">
            <a:alphaModFix/>
          </a:blip>
          <a:srcRect/>
          <a:stretch/>
        </p:blipFill>
        <p:spPr>
          <a:xfrm>
            <a:off x="2982949" y="4004000"/>
            <a:ext cx="6027138" cy="1939000"/>
          </a:xfrm>
          <a:prstGeom prst="rect">
            <a:avLst/>
          </a:prstGeom>
          <a:noFill/>
          <a:ln>
            <a:noFill/>
          </a:ln>
        </p:spPr>
      </p:pic>
      <p:sp>
        <p:nvSpPr>
          <p:cNvPr id="361" name="Google Shape;361;p16"/>
          <p:cNvSpPr txBox="1"/>
          <p:nvPr/>
        </p:nvSpPr>
        <p:spPr>
          <a:xfrm>
            <a:off x="3062514" y="333829"/>
            <a:ext cx="8389257" cy="132343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0"/>
              <a:buFont typeface="Arial"/>
              <a:buNone/>
            </a:pPr>
            <a:r>
              <a:rPr lang="en-US" sz="8000" b="0" i="0" u="none" strike="noStrike" cap="none">
                <a:solidFill>
                  <a:schemeClr val="dk1"/>
                </a:solidFill>
                <a:latin typeface="Algerian"/>
                <a:ea typeface="Algerian"/>
                <a:cs typeface="Algerian"/>
                <a:sym typeface="Algerian"/>
              </a:rPr>
              <a:t>Thank You</a:t>
            </a:r>
            <a:endParaRPr sz="8000" b="0" i="0" u="none" strike="noStrike" cap="none">
              <a:solidFill>
                <a:schemeClr val="dk1"/>
              </a:solidFill>
              <a:latin typeface="Algerian"/>
              <a:ea typeface="Algerian"/>
              <a:cs typeface="Algerian"/>
              <a:sym typeface="Algerian"/>
            </a:endParaRPr>
          </a:p>
        </p:txBody>
      </p:sp>
      <p:sp>
        <p:nvSpPr>
          <p:cNvPr id="362" name="Google Shape;362;p16"/>
          <p:cNvSpPr txBox="1"/>
          <p:nvPr/>
        </p:nvSpPr>
        <p:spPr>
          <a:xfrm>
            <a:off x="3048000" y="2065005"/>
            <a:ext cx="6096000" cy="193899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dk1"/>
                </a:solidFill>
                <a:latin typeface="Candara"/>
                <a:ea typeface="Candara"/>
                <a:cs typeface="Candara"/>
                <a:sym typeface="Candara"/>
                <a:hlinkClick r:id="rId4">
                  <a:extLst>
                    <a:ext uri="{A12FA001-AC4F-418D-AE19-62706E023703}">
                      <ahyp:hlinkClr xmlns:ahyp="http://schemas.microsoft.com/office/drawing/2018/hyperlinkcolor" val="tx"/>
                    </a:ext>
                  </a:extLst>
                </a:hlinkClick>
              </a:rPr>
              <a:t>Pritpal.thind@sonarinformatics.com</a:t>
            </a:r>
            <a:endParaRPr sz="2400" b="0"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9 Goldhawk Road</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London W12 8QQ</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0208 811 2307</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ndara"/>
                <a:ea typeface="Candara"/>
                <a:cs typeface="Candara"/>
                <a:sym typeface="Candara"/>
              </a:rPr>
              <a:t>07783937021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764059" y="20677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What is GP CPCS?</a:t>
            </a:r>
            <a:br>
              <a:rPr lang="en-US" sz="3200" b="1">
                <a:latin typeface="Candara"/>
                <a:ea typeface="Candara"/>
                <a:cs typeface="Candara"/>
                <a:sym typeface="Candara"/>
              </a:rPr>
            </a:br>
            <a:r>
              <a:rPr lang="en-US" sz="2000" b="1">
                <a:solidFill>
                  <a:schemeClr val="dk1"/>
                </a:solidFill>
                <a:latin typeface="Candara"/>
                <a:ea typeface="Candara"/>
                <a:cs typeface="Candara"/>
                <a:sym typeface="Candara"/>
              </a:rPr>
              <a:t>General  Practice  referral pathway to the NHS Community Pharmacy Consultation Service </a:t>
            </a:r>
            <a:endParaRPr sz="2000" b="1">
              <a:latin typeface="Candara"/>
              <a:ea typeface="Candara"/>
              <a:cs typeface="Candara"/>
              <a:sym typeface="Candara"/>
            </a:endParaRPr>
          </a:p>
        </p:txBody>
      </p:sp>
      <p:sp>
        <p:nvSpPr>
          <p:cNvPr id="110" name="Google Shape;110;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p>
            <a:pPr marL="457200" lvl="0" indent="-228600" algn="l" rtl="0">
              <a:lnSpc>
                <a:spcPct val="90000"/>
              </a:lnSpc>
              <a:spcBef>
                <a:spcPts val="1000"/>
              </a:spcBef>
              <a:spcAft>
                <a:spcPts val="0"/>
              </a:spcAft>
              <a:buClr>
                <a:schemeClr val="dk1"/>
              </a:buClr>
              <a:buSzPts val="2400"/>
              <a:buNone/>
            </a:pPr>
            <a:r>
              <a:rPr lang="en-US"/>
              <a:t> </a:t>
            </a:r>
            <a:endParaRPr/>
          </a:p>
        </p:txBody>
      </p:sp>
      <p:sp>
        <p:nvSpPr>
          <p:cNvPr id="111" name="Google Shape;111;p29"/>
          <p:cNvSpPr txBox="1">
            <a:spLocks noGrp="1"/>
          </p:cNvSpPr>
          <p:nvPr>
            <p:ph type="body" idx="2"/>
          </p:nvPr>
        </p:nvSpPr>
        <p:spPr>
          <a:xfrm>
            <a:off x="543225" y="1740026"/>
            <a:ext cx="5297100" cy="4527611"/>
          </a:xfrm>
          <a:prstGeom prst="rect">
            <a:avLst/>
          </a:prstGeom>
          <a:noFill/>
          <a:ln>
            <a:noFill/>
          </a:ln>
        </p:spPr>
        <p:txBody>
          <a:bodyPr spcFirstLastPara="1" wrap="square" lIns="91425" tIns="45700" rIns="91425" bIns="45700" anchor="t" anchorCtr="0">
            <a:normAutofit/>
          </a:bodyPr>
          <a:lstStyle/>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Safe Monitored pathway</a:t>
            </a:r>
            <a:endParaRPr dirty="0"/>
          </a:p>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2019 via NHS 111 &amp; 111-online</a:t>
            </a:r>
            <a:endParaRPr sz="2000" dirty="0">
              <a:latin typeface="Candara"/>
              <a:ea typeface="Candara"/>
              <a:cs typeface="Candara"/>
              <a:sym typeface="Candara"/>
            </a:endParaRPr>
          </a:p>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GP CPCS –Is now a </a:t>
            </a:r>
            <a:r>
              <a:rPr lang="en-US" sz="2000" u="sng" dirty="0">
                <a:latin typeface="Candara"/>
                <a:ea typeface="Candara"/>
                <a:cs typeface="Candara"/>
                <a:sym typeface="Candara"/>
              </a:rPr>
              <a:t>National NHS Service</a:t>
            </a:r>
            <a:endParaRPr sz="2000" dirty="0">
              <a:latin typeface="Candara"/>
              <a:ea typeface="Candara"/>
              <a:cs typeface="Candara"/>
              <a:sym typeface="Candara"/>
            </a:endParaRPr>
          </a:p>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Refer Minor illness to Pharmacy </a:t>
            </a:r>
            <a:endParaRPr dirty="0"/>
          </a:p>
          <a:p>
            <a:pPr marL="101600" lvl="0" indent="0" algn="l" rtl="0">
              <a:lnSpc>
                <a:spcPct val="100000"/>
              </a:lnSpc>
              <a:spcBef>
                <a:spcPts val="1000"/>
              </a:spcBef>
              <a:spcAft>
                <a:spcPts val="0"/>
              </a:spcAft>
              <a:buClr>
                <a:schemeClr val="dk1"/>
              </a:buClr>
              <a:buSzPts val="2000"/>
              <a:buNone/>
            </a:pPr>
            <a:r>
              <a:rPr lang="en-US" sz="2000" dirty="0">
                <a:latin typeface="Candara"/>
                <a:ea typeface="Candara"/>
                <a:cs typeface="Candara"/>
                <a:sym typeface="Candara"/>
              </a:rPr>
              <a:t>       (</a:t>
            </a:r>
            <a:r>
              <a:rPr lang="en-US" sz="1800" b="0" i="0" u="none" strike="noStrike" dirty="0">
                <a:solidFill>
                  <a:srgbClr val="000000"/>
                </a:solidFill>
                <a:latin typeface="Candara"/>
                <a:ea typeface="Candara"/>
                <a:cs typeface="Candara"/>
                <a:sym typeface="Candara"/>
              </a:rPr>
              <a:t>Common Ailments )</a:t>
            </a:r>
            <a:endParaRPr sz="2000" dirty="0">
              <a:latin typeface="Candara"/>
              <a:ea typeface="Candara"/>
              <a:cs typeface="Candara"/>
              <a:sym typeface="Candara"/>
            </a:endParaRPr>
          </a:p>
          <a:p>
            <a:pPr marL="457200" lvl="0" indent="-355600" algn="l" rtl="0">
              <a:lnSpc>
                <a:spcPct val="100000"/>
              </a:lnSpc>
              <a:spcBef>
                <a:spcPts val="1000"/>
              </a:spcBef>
              <a:spcAft>
                <a:spcPts val="0"/>
              </a:spcAft>
              <a:buClr>
                <a:schemeClr val="dk1"/>
              </a:buClr>
              <a:buSzPts val="2000"/>
              <a:buFont typeface="Candara"/>
              <a:buChar char="•"/>
            </a:pPr>
            <a:r>
              <a:rPr lang="en-US" sz="2000" dirty="0">
                <a:latin typeface="Candara"/>
                <a:ea typeface="Candara"/>
                <a:cs typeface="Candara"/>
                <a:sym typeface="Candara"/>
              </a:rPr>
              <a:t>A Structured Consultation-  record made and shared with GP</a:t>
            </a:r>
            <a:endParaRPr sz="2000" dirty="0">
              <a:latin typeface="Candara"/>
              <a:ea typeface="Candara"/>
              <a:cs typeface="Candara"/>
              <a:sym typeface="Candara"/>
            </a:endParaRPr>
          </a:p>
          <a:p>
            <a:pPr marL="457200" lvl="0" indent="-228600" algn="l" rtl="0">
              <a:lnSpc>
                <a:spcPct val="90000"/>
              </a:lnSpc>
              <a:spcBef>
                <a:spcPts val="1000"/>
              </a:spcBef>
              <a:spcAft>
                <a:spcPts val="0"/>
              </a:spcAft>
              <a:buClr>
                <a:schemeClr val="dk1"/>
              </a:buClr>
              <a:buSzPts val="1800"/>
              <a:buNone/>
            </a:pPr>
            <a:endParaRPr dirty="0"/>
          </a:p>
        </p:txBody>
      </p:sp>
      <p:sp>
        <p:nvSpPr>
          <p:cNvPr id="112" name="Google Shape;112;p29"/>
          <p:cNvSpPr txBox="1">
            <a:spLocks noGrp="1"/>
          </p:cNvSpPr>
          <p:nvPr>
            <p:ph type="body" idx="4"/>
          </p:nvPr>
        </p:nvSpPr>
        <p:spPr>
          <a:xfrm>
            <a:off x="5840325" y="1740025"/>
            <a:ext cx="6100625" cy="4527611"/>
          </a:xfrm>
          <a:prstGeom prst="rect">
            <a:avLst/>
          </a:prstGeom>
          <a:noFill/>
          <a:ln>
            <a:noFill/>
          </a:ln>
        </p:spPr>
        <p:txBody>
          <a:bodyPr spcFirstLastPara="1" wrap="square" lIns="91425" tIns="45700" rIns="91425" bIns="45700" anchor="t" anchorCtr="0">
            <a:normAutofit fontScale="62500" lnSpcReduction="20000"/>
          </a:bodyPr>
          <a:lstStyle/>
          <a:p>
            <a:pPr marL="457200" marR="0" lvl="0" indent="-324785" algn="l" rtl="0">
              <a:lnSpc>
                <a:spcPct val="100000"/>
              </a:lnSpc>
              <a:spcBef>
                <a:spcPts val="1000"/>
              </a:spcBef>
              <a:spcAft>
                <a:spcPts val="0"/>
              </a:spcAft>
              <a:buSzPct val="100000"/>
              <a:buFont typeface="Candara"/>
              <a:buChar char="•"/>
            </a:pPr>
            <a:r>
              <a:rPr lang="en-US" sz="3185" dirty="0">
                <a:latin typeface="Candara"/>
                <a:ea typeface="Candara"/>
                <a:cs typeface="Candara"/>
                <a:sym typeface="Candara"/>
              </a:rPr>
              <a:t>AIM – To resolve patient issue &amp; improve self care </a:t>
            </a:r>
            <a:endParaRPr sz="3185" dirty="0">
              <a:latin typeface="Candara"/>
              <a:ea typeface="Candara"/>
              <a:cs typeface="Candara"/>
              <a:sym typeface="Candara"/>
            </a:endParaRPr>
          </a:p>
          <a:p>
            <a:pPr marL="457200" marR="0" lvl="0" indent="-324785" algn="l" rtl="0">
              <a:lnSpc>
                <a:spcPct val="100000"/>
              </a:lnSpc>
              <a:spcBef>
                <a:spcPts val="1000"/>
              </a:spcBef>
              <a:spcAft>
                <a:spcPts val="0"/>
              </a:spcAft>
              <a:buSzPct val="100000"/>
              <a:buFont typeface="Candara"/>
              <a:buChar char="•"/>
            </a:pPr>
            <a:r>
              <a:rPr lang="en-US" sz="3185" dirty="0">
                <a:latin typeface="Candara"/>
                <a:ea typeface="Candara"/>
                <a:cs typeface="Candara"/>
                <a:sym typeface="Candara"/>
              </a:rPr>
              <a:t>Escalation If and when required   </a:t>
            </a:r>
            <a:endParaRPr sz="3185" dirty="0">
              <a:latin typeface="Candara"/>
              <a:ea typeface="Candara"/>
              <a:cs typeface="Candara"/>
              <a:sym typeface="Candara"/>
            </a:endParaRPr>
          </a:p>
          <a:p>
            <a:pPr marL="457200" marR="0" lvl="0" indent="-324785" algn="l" rtl="0">
              <a:lnSpc>
                <a:spcPct val="100000"/>
              </a:lnSpc>
              <a:spcBef>
                <a:spcPts val="1000"/>
              </a:spcBef>
              <a:spcAft>
                <a:spcPts val="0"/>
              </a:spcAft>
              <a:buSzPct val="100000"/>
              <a:buFont typeface="Candara"/>
              <a:buChar char="•"/>
            </a:pPr>
            <a:r>
              <a:rPr lang="en-US" sz="3185" dirty="0">
                <a:latin typeface="Candara"/>
                <a:ea typeface="Candara"/>
                <a:cs typeface="Candara"/>
                <a:sym typeface="Candara"/>
              </a:rPr>
              <a:t>Patient feedback – can refine  &amp; improve service</a:t>
            </a:r>
            <a:endParaRPr sz="3185" dirty="0">
              <a:latin typeface="Candara"/>
              <a:ea typeface="Candara"/>
              <a:cs typeface="Candara"/>
              <a:sym typeface="Candara"/>
            </a:endParaRPr>
          </a:p>
          <a:p>
            <a:pPr marL="457200" marR="0" lvl="0" indent="-324785" algn="l" rtl="0">
              <a:lnSpc>
                <a:spcPct val="100000"/>
              </a:lnSpc>
              <a:spcBef>
                <a:spcPts val="1000"/>
              </a:spcBef>
              <a:spcAft>
                <a:spcPts val="0"/>
              </a:spcAft>
              <a:buSzPct val="100000"/>
              <a:buFont typeface="Candara"/>
              <a:buChar char="•"/>
            </a:pPr>
            <a:r>
              <a:rPr lang="en-US" sz="3185" dirty="0">
                <a:latin typeface="Candara"/>
                <a:ea typeface="Candara"/>
                <a:cs typeface="Candara"/>
                <a:sym typeface="Candara"/>
              </a:rPr>
              <a:t>Detailed  Reports  for GPs on Sonar Platform</a:t>
            </a:r>
            <a:endParaRPr sz="3185" dirty="0">
              <a:latin typeface="Candara"/>
              <a:ea typeface="Candara"/>
              <a:cs typeface="Candara"/>
              <a:sym typeface="Candara"/>
            </a:endParaRPr>
          </a:p>
          <a:p>
            <a:pPr marL="457200" marR="0" lvl="0" indent="-324785" algn="l" rtl="0">
              <a:lnSpc>
                <a:spcPct val="100000"/>
              </a:lnSpc>
              <a:spcBef>
                <a:spcPts val="1000"/>
              </a:spcBef>
              <a:spcAft>
                <a:spcPts val="0"/>
              </a:spcAft>
              <a:buSzPct val="100000"/>
              <a:buFont typeface="Candara"/>
              <a:buChar char="•"/>
            </a:pPr>
            <a:r>
              <a:rPr lang="en-US" sz="3185" dirty="0">
                <a:latin typeface="Candara"/>
                <a:ea typeface="Candara"/>
                <a:cs typeface="Candara"/>
                <a:sym typeface="Candara"/>
              </a:rPr>
              <a:t>More GP appointment time for patients with complex needs</a:t>
            </a:r>
            <a:endParaRPr sz="3185" dirty="0">
              <a:latin typeface="Candara"/>
              <a:ea typeface="Candara"/>
              <a:cs typeface="Candara"/>
              <a:sym typeface="Candara"/>
            </a:endParaRPr>
          </a:p>
          <a:p>
            <a:pPr marL="457200" marR="0" lvl="0" indent="-324785" algn="l" rtl="0">
              <a:lnSpc>
                <a:spcPct val="100000"/>
              </a:lnSpc>
              <a:spcBef>
                <a:spcPts val="1000"/>
              </a:spcBef>
              <a:spcAft>
                <a:spcPts val="0"/>
              </a:spcAft>
              <a:buSzPct val="100000"/>
              <a:buFont typeface="Candara"/>
              <a:buChar char="•"/>
            </a:pPr>
            <a:r>
              <a:rPr lang="en-US" sz="3185" dirty="0">
                <a:latin typeface="Candara"/>
                <a:ea typeface="Candara"/>
                <a:cs typeface="Candara"/>
                <a:sym typeface="Candara"/>
              </a:rPr>
              <a:t>Integrate Pharmacy as part of your team	</a:t>
            </a:r>
            <a:endParaRPr sz="3984" dirty="0"/>
          </a:p>
          <a:p>
            <a:pPr marL="101600" marR="0" lvl="0" indent="0" algn="l" rtl="0">
              <a:lnSpc>
                <a:spcPct val="100000"/>
              </a:lnSpc>
              <a:spcBef>
                <a:spcPts val="1000"/>
              </a:spcBef>
              <a:spcAft>
                <a:spcPts val="0"/>
              </a:spcAft>
              <a:buSzPct val="66990"/>
              <a:buNone/>
            </a:pPr>
            <a:r>
              <a:rPr lang="en-US" sz="2985" dirty="0">
                <a:latin typeface="Candara"/>
                <a:ea typeface="Candara"/>
                <a:cs typeface="Candara"/>
                <a:sym typeface="Candara"/>
              </a:rPr>
              <a:t>      ( GP – Pharmacy working closer for better   outcomes)</a:t>
            </a:r>
            <a:endParaRPr sz="2985" dirty="0">
              <a:latin typeface="Candara"/>
              <a:ea typeface="Candara"/>
              <a:cs typeface="Candara"/>
              <a:sym typeface="Candara"/>
            </a:endParaRPr>
          </a:p>
          <a:p>
            <a:pPr marL="101600" marR="0" lvl="0" indent="0" algn="l" rtl="0">
              <a:lnSpc>
                <a:spcPct val="100000"/>
              </a:lnSpc>
              <a:spcBef>
                <a:spcPts val="1000"/>
              </a:spcBef>
              <a:spcAft>
                <a:spcPts val="0"/>
              </a:spcAft>
              <a:buSzPct val="111111"/>
              <a:buNone/>
            </a:pPr>
            <a:endParaRPr sz="1800" dirty="0">
              <a:latin typeface="Candara"/>
              <a:ea typeface="Candara"/>
              <a:cs typeface="Candara"/>
              <a:sym typeface="Candara"/>
            </a:endParaRPr>
          </a:p>
          <a:p>
            <a:pPr marL="0" lvl="0" indent="0" algn="l" rtl="0">
              <a:lnSpc>
                <a:spcPct val="100000"/>
              </a:lnSpc>
              <a:spcBef>
                <a:spcPts val="1000"/>
              </a:spcBef>
              <a:spcAft>
                <a:spcPts val="0"/>
              </a:spcAft>
              <a:buSzPct val="64285"/>
              <a:buNone/>
            </a:pPr>
            <a:r>
              <a:rPr lang="en-US" dirty="0"/>
              <a:t> </a:t>
            </a:r>
            <a:endParaRPr dirty="0"/>
          </a:p>
          <a:p>
            <a:pPr marL="0" lvl="0" indent="0" algn="l" rtl="0">
              <a:lnSpc>
                <a:spcPct val="90000"/>
              </a:lnSpc>
              <a:spcBef>
                <a:spcPts val="1000"/>
              </a:spcBef>
              <a:spcAft>
                <a:spcPts val="0"/>
              </a:spcAft>
              <a:buSzPct val="64285"/>
              <a:buNone/>
            </a:pPr>
            <a:endParaRPr dirty="0"/>
          </a:p>
          <a:p>
            <a:pPr marL="457200" lvl="0" indent="-228600" algn="l" rtl="0">
              <a:lnSpc>
                <a:spcPct val="90000"/>
              </a:lnSpc>
              <a:spcBef>
                <a:spcPts val="1000"/>
              </a:spcBef>
              <a:spcAft>
                <a:spcPts val="0"/>
              </a:spcAft>
              <a:buClr>
                <a:schemeClr val="dk1"/>
              </a:buClr>
              <a:buSzPct val="69500"/>
              <a:buNone/>
            </a:pPr>
            <a:endParaRPr dirty="0"/>
          </a:p>
          <a:p>
            <a:pPr marL="457200" lvl="0" indent="-228600" algn="l" rtl="0">
              <a:lnSpc>
                <a:spcPct val="90000"/>
              </a:lnSpc>
              <a:spcBef>
                <a:spcPts val="1000"/>
              </a:spcBef>
              <a:spcAft>
                <a:spcPts val="0"/>
              </a:spcAft>
              <a:buClr>
                <a:schemeClr val="dk1"/>
              </a:buClr>
              <a:buSzPct val="69500"/>
              <a:buNone/>
            </a:pPr>
            <a:endParaRPr dirty="0"/>
          </a:p>
        </p:txBody>
      </p:sp>
      <p:pic>
        <p:nvPicPr>
          <p:cNvPr id="113" name="Google Shape;113;p29"/>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gc9ea22be77_0_5"/>
          <p:cNvSpPr txBox="1">
            <a:spLocks noGrp="1"/>
          </p:cNvSpPr>
          <p:nvPr>
            <p:ph type="title"/>
          </p:nvPr>
        </p:nvSpPr>
        <p:spPr>
          <a:xfrm>
            <a:off x="615163" y="-1393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GP and Pharmacy PCN  - GPCPCS set up process</a:t>
            </a:r>
            <a:endParaRPr sz="3200" b="1">
              <a:latin typeface="Candara"/>
              <a:ea typeface="Candara"/>
              <a:cs typeface="Candara"/>
              <a:sym typeface="Candara"/>
            </a:endParaRPr>
          </a:p>
        </p:txBody>
      </p:sp>
      <p:sp>
        <p:nvSpPr>
          <p:cNvPr id="119" name="Google Shape;119;gc9ea22be77_0_5"/>
          <p:cNvSpPr txBox="1">
            <a:spLocks noGrp="1"/>
          </p:cNvSpPr>
          <p:nvPr>
            <p:ph type="body" idx="2"/>
          </p:nvPr>
        </p:nvSpPr>
        <p:spPr>
          <a:xfrm>
            <a:off x="381740" y="958028"/>
            <a:ext cx="11585359" cy="5442772"/>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SzPts val="2000"/>
              <a:buFont typeface="Candara"/>
              <a:buChar char="●"/>
            </a:pPr>
            <a:r>
              <a:rPr lang="en-US" sz="2000" b="1">
                <a:latin typeface="Candara"/>
                <a:ea typeface="Candara"/>
                <a:cs typeface="Candara"/>
                <a:sym typeface="Candara"/>
              </a:rPr>
              <a:t> </a:t>
            </a:r>
            <a:r>
              <a:rPr lang="en-US" sz="2000">
                <a:latin typeface="Candara"/>
                <a:ea typeface="Candara"/>
                <a:cs typeface="Candara"/>
                <a:sym typeface="Candara"/>
              </a:rPr>
              <a:t>PCN stakeholders  determine how to implement the referral pathway, strong relationships between Pharmacy and GP practice colleagues. </a:t>
            </a:r>
            <a:endParaRPr/>
          </a:p>
          <a:p>
            <a:pPr marL="101600" lvl="0" indent="0" algn="l" rtl="0">
              <a:lnSpc>
                <a:spcPct val="100000"/>
              </a:lnSpc>
              <a:spcBef>
                <a:spcPts val="1000"/>
              </a:spcBef>
              <a:spcAft>
                <a:spcPts val="0"/>
              </a:spcAft>
              <a:buSzPts val="2000"/>
              <a:buNone/>
            </a:pPr>
            <a:r>
              <a:rPr lang="en-US" sz="2000">
                <a:latin typeface="Candara"/>
                <a:ea typeface="Candara"/>
                <a:cs typeface="Candara"/>
                <a:sym typeface="Candara"/>
              </a:rPr>
              <a:t>       Prep work required and exchange of formal launch dates and a PCN wide approach.</a:t>
            </a:r>
            <a:endParaRPr/>
          </a:p>
          <a:p>
            <a:pPr marL="101600" lvl="0" indent="0" algn="l" rtl="0">
              <a:lnSpc>
                <a:spcPct val="100000"/>
              </a:lnSpc>
              <a:spcBef>
                <a:spcPts val="1000"/>
              </a:spcBef>
              <a:spcAft>
                <a:spcPts val="0"/>
              </a:spcAft>
              <a:buSzPts val="2000"/>
              <a:buNone/>
            </a:pPr>
            <a:endParaRPr sz="2000">
              <a:latin typeface="Candara"/>
              <a:ea typeface="Candara"/>
              <a:cs typeface="Candara"/>
              <a:sym typeface="Candara"/>
            </a:endParaRPr>
          </a:p>
          <a:p>
            <a:pPr marL="457200" lvl="0" indent="-355600" algn="l" rtl="0">
              <a:lnSpc>
                <a:spcPct val="100000"/>
              </a:lnSpc>
              <a:spcBef>
                <a:spcPts val="0"/>
              </a:spcBef>
              <a:spcAft>
                <a:spcPts val="0"/>
              </a:spcAft>
              <a:buClr>
                <a:srgbClr val="9900FF"/>
              </a:buClr>
              <a:buSzPts val="2000"/>
              <a:buFont typeface="Candara"/>
              <a:buChar char="●"/>
            </a:pPr>
            <a:r>
              <a:rPr lang="en-US" sz="2000">
                <a:solidFill>
                  <a:srgbClr val="9900FF"/>
                </a:solidFill>
                <a:latin typeface="Candara"/>
                <a:ea typeface="Candara"/>
                <a:cs typeface="Candara"/>
                <a:sym typeface="Candara"/>
              </a:rPr>
              <a:t>Clinical Governance -Community Pharmacy PCN lead , PCN clinical lead to exchange and agree a process.</a:t>
            </a:r>
            <a:endParaRPr sz="2000">
              <a:solidFill>
                <a:srgbClr val="9900FF"/>
              </a:solidFill>
              <a:latin typeface="Candara"/>
              <a:ea typeface="Candara"/>
              <a:cs typeface="Candara"/>
              <a:sym typeface="Candara"/>
            </a:endParaRPr>
          </a:p>
          <a:p>
            <a:pPr marL="45720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457200" lvl="0" indent="-368300" algn="l" rtl="0">
              <a:lnSpc>
                <a:spcPct val="100000"/>
              </a:lnSpc>
              <a:spcBef>
                <a:spcPts val="0"/>
              </a:spcBef>
              <a:spcAft>
                <a:spcPts val="0"/>
              </a:spcAft>
              <a:buClr>
                <a:srgbClr val="9900FF"/>
              </a:buClr>
              <a:buSzPts val="2200"/>
              <a:buFont typeface="Candara"/>
              <a:buChar char="●"/>
            </a:pPr>
            <a:r>
              <a:rPr lang="en-US" sz="2000" b="0" i="0" u="none" strike="noStrike">
                <a:solidFill>
                  <a:srgbClr val="9900FF"/>
                </a:solidFill>
                <a:latin typeface="Candara"/>
                <a:ea typeface="Candara"/>
                <a:cs typeface="Candara"/>
                <a:sym typeface="Candara"/>
              </a:rPr>
              <a:t>Set up Start date  </a:t>
            </a:r>
            <a:r>
              <a:rPr lang="en-US" sz="2000">
                <a:solidFill>
                  <a:srgbClr val="9900FF"/>
                </a:solidFill>
                <a:latin typeface="Candara"/>
                <a:ea typeface="Candara"/>
                <a:cs typeface="Candara"/>
                <a:sym typeface="Candara"/>
              </a:rPr>
              <a:t>1</a:t>
            </a:r>
            <a:r>
              <a:rPr lang="en-US" sz="2000" b="0" i="0" u="none" strike="noStrike">
                <a:solidFill>
                  <a:srgbClr val="9900FF"/>
                </a:solidFill>
                <a:latin typeface="Candara"/>
                <a:ea typeface="Candara"/>
                <a:cs typeface="Candara"/>
                <a:sym typeface="Candara"/>
              </a:rPr>
              <a:t>-</a:t>
            </a:r>
            <a:r>
              <a:rPr lang="en-US" sz="2000">
                <a:solidFill>
                  <a:srgbClr val="9900FF"/>
                </a:solidFill>
                <a:latin typeface="Candara"/>
                <a:ea typeface="Candara"/>
                <a:cs typeface="Candara"/>
                <a:sym typeface="Candara"/>
              </a:rPr>
              <a:t>2</a:t>
            </a:r>
            <a:r>
              <a:rPr lang="en-US" sz="2000" b="0" i="0" u="none" strike="noStrike">
                <a:solidFill>
                  <a:srgbClr val="9900FF"/>
                </a:solidFill>
                <a:latin typeface="Candara"/>
                <a:ea typeface="Candara"/>
                <a:cs typeface="Candara"/>
                <a:sym typeface="Candara"/>
              </a:rPr>
              <a:t> weeks. Training for all GP staff on conditions </a:t>
            </a:r>
            <a:r>
              <a:rPr lang="en-US" sz="2000">
                <a:solidFill>
                  <a:srgbClr val="9900FF"/>
                </a:solidFill>
                <a:latin typeface="Candara"/>
                <a:ea typeface="Candara"/>
                <a:cs typeface="Candara"/>
                <a:sym typeface="Candara"/>
              </a:rPr>
              <a:t> /</a:t>
            </a:r>
            <a:r>
              <a:rPr lang="en-US" sz="2000" b="0" i="0" u="none" strike="noStrike">
                <a:solidFill>
                  <a:srgbClr val="9900FF"/>
                </a:solidFill>
                <a:latin typeface="Candara"/>
                <a:ea typeface="Candara"/>
                <a:cs typeface="Candara"/>
                <a:sym typeface="Candara"/>
              </a:rPr>
              <a:t> use of Sonar platform.</a:t>
            </a:r>
            <a:endParaRPr sz="2000" b="0" i="0" u="none" strike="noStrike">
              <a:solidFill>
                <a:srgbClr val="9900FF"/>
              </a:solidFill>
              <a:latin typeface="Candara"/>
              <a:ea typeface="Candara"/>
              <a:cs typeface="Candara"/>
              <a:sym typeface="Candara"/>
            </a:endParaRPr>
          </a:p>
          <a:p>
            <a:pPr marL="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457200" lvl="0" indent="-355600" algn="l" rtl="0">
              <a:lnSpc>
                <a:spcPct val="100000"/>
              </a:lnSpc>
              <a:spcBef>
                <a:spcPts val="0"/>
              </a:spcBef>
              <a:spcAft>
                <a:spcPts val="0"/>
              </a:spcAft>
              <a:buClr>
                <a:srgbClr val="9900FF"/>
              </a:buClr>
              <a:buSzPts val="2000"/>
              <a:buFont typeface="Candara"/>
              <a:buChar char="●"/>
            </a:pPr>
            <a:r>
              <a:rPr lang="en-US" sz="2000">
                <a:solidFill>
                  <a:srgbClr val="9900FF"/>
                </a:solidFill>
                <a:latin typeface="Candara"/>
                <a:ea typeface="Candara"/>
                <a:cs typeface="Candara"/>
                <a:sym typeface="Candara"/>
              </a:rPr>
              <a:t>Check list </a:t>
            </a:r>
            <a:endParaRPr sz="2000">
              <a:solidFill>
                <a:srgbClr val="9900FF"/>
              </a:solidFill>
              <a:latin typeface="Candara"/>
              <a:ea typeface="Candara"/>
              <a:cs typeface="Candara"/>
              <a:sym typeface="Candara"/>
            </a:endParaRPr>
          </a:p>
          <a:p>
            <a:pPr marL="0" lvl="0" indent="0" algn="l" rtl="0">
              <a:lnSpc>
                <a:spcPct val="100000"/>
              </a:lnSpc>
              <a:spcBef>
                <a:spcPts val="0"/>
              </a:spcBef>
              <a:spcAft>
                <a:spcPts val="0"/>
              </a:spcAft>
              <a:buSzPts val="1800"/>
              <a:buNone/>
            </a:pPr>
            <a:endParaRPr sz="2000">
              <a:solidFill>
                <a:srgbClr val="9900FF"/>
              </a:solidFill>
              <a:latin typeface="Candara"/>
              <a:ea typeface="Candara"/>
              <a:cs typeface="Candara"/>
              <a:sym typeface="Candara"/>
            </a:endParaRPr>
          </a:p>
          <a:p>
            <a:pPr marL="0" lvl="0" indent="0" algn="l" rtl="0">
              <a:lnSpc>
                <a:spcPct val="100000"/>
              </a:lnSpc>
              <a:spcBef>
                <a:spcPts val="1000"/>
              </a:spcBef>
              <a:spcAft>
                <a:spcPts val="0"/>
              </a:spcAft>
              <a:buSzPts val="605"/>
              <a:buNone/>
            </a:pPr>
            <a:endParaRPr sz="2000">
              <a:latin typeface="Candara"/>
              <a:ea typeface="Candara"/>
              <a:cs typeface="Candara"/>
              <a:sym typeface="Candara"/>
            </a:endParaRPr>
          </a:p>
        </p:txBody>
      </p:sp>
      <p:pic>
        <p:nvPicPr>
          <p:cNvPr id="120" name="Google Shape;120;gc9ea22be77_0_5"/>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gd445fb172c_0_0"/>
          <p:cNvSpPr txBox="1">
            <a:spLocks noGrp="1"/>
          </p:cNvSpPr>
          <p:nvPr>
            <p:ph type="title"/>
          </p:nvPr>
        </p:nvSpPr>
        <p:spPr>
          <a:xfrm>
            <a:off x="838188" y="0"/>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Checklist to start process </a:t>
            </a:r>
            <a:endParaRPr sz="3200" b="1">
              <a:latin typeface="Candara"/>
              <a:ea typeface="Candara"/>
              <a:cs typeface="Candara"/>
              <a:sym typeface="Candara"/>
            </a:endParaRPr>
          </a:p>
        </p:txBody>
      </p:sp>
      <p:sp>
        <p:nvSpPr>
          <p:cNvPr id="126" name="Google Shape;126;gd445fb172c_0_0"/>
          <p:cNvSpPr txBox="1">
            <a:spLocks noGrp="1"/>
          </p:cNvSpPr>
          <p:nvPr>
            <p:ph type="body" idx="4"/>
          </p:nvPr>
        </p:nvSpPr>
        <p:spPr>
          <a:xfrm>
            <a:off x="947300" y="1003050"/>
            <a:ext cx="9972234" cy="37440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Referral method operational: </a:t>
            </a:r>
            <a:r>
              <a:rPr lang="en-US" sz="1800" dirty="0">
                <a:latin typeface="Candara"/>
                <a:ea typeface="Candara"/>
                <a:cs typeface="Candara"/>
                <a:sym typeface="Candara"/>
              </a:rPr>
              <a:t>reception staff have the appropriate training and feel competent to make referrals.</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Process for monitoring arrangements</a:t>
            </a:r>
            <a:r>
              <a:rPr lang="en-US" sz="1800" dirty="0">
                <a:latin typeface="Candara"/>
                <a:ea typeface="Candara"/>
                <a:cs typeface="Candara"/>
                <a:sym typeface="Candara"/>
              </a:rPr>
              <a:t> for referrals and gathering staff/patient feedback including handling of any incidents.</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Patient communication made available </a:t>
            </a:r>
            <a:r>
              <a:rPr lang="en-US" sz="1800" dirty="0">
                <a:latin typeface="Candara"/>
                <a:ea typeface="Candara"/>
                <a:cs typeface="Candara"/>
                <a:sym typeface="Candara"/>
              </a:rPr>
              <a:t>advising about referral pathway (practice digital screens, answer phone, website, social media etc.</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Post-event message (PEM) process (from pharmacy to practice)</a:t>
            </a:r>
            <a:r>
              <a:rPr lang="en-US" sz="1800" dirty="0">
                <a:latin typeface="Candara"/>
                <a:ea typeface="Candara"/>
                <a:cs typeface="Candara"/>
                <a:sym typeface="Candara"/>
              </a:rPr>
              <a:t>. Practice staff aware of process to manage PEMs received from community pharmacy.</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Contact details shared with agreed process for notifying the practice of “ Urgent Referral Back to GP” +Any changes to Service </a:t>
            </a:r>
            <a:r>
              <a:rPr lang="en-US" sz="1800" dirty="0">
                <a:latin typeface="Candara"/>
                <a:ea typeface="Candara"/>
                <a:cs typeface="Candara"/>
                <a:sym typeface="Candara"/>
              </a:rPr>
              <a:t>.Healthcare professional telephones, and email addresses, shared with both the practice and pharmacy- GP Bypass Phone Number.</a:t>
            </a:r>
          </a:p>
          <a:p>
            <a:pPr marL="0" lvl="0" indent="0" algn="l" rtl="0">
              <a:lnSpc>
                <a:spcPct val="70000"/>
              </a:lnSpc>
              <a:spcBef>
                <a:spcPts val="1000"/>
              </a:spcBef>
              <a:spcAft>
                <a:spcPts val="0"/>
              </a:spcAft>
              <a:buClr>
                <a:schemeClr val="dk1"/>
              </a:buClr>
              <a:buSzPts val="1260"/>
              <a:buFont typeface="Arial"/>
              <a:buNone/>
            </a:pPr>
            <a:endParaRPr sz="1800" dirty="0">
              <a:latin typeface="Candara"/>
              <a:ea typeface="Candara"/>
              <a:cs typeface="Candara"/>
              <a:sym typeface="Candara"/>
            </a:endParaRPr>
          </a:p>
          <a:p>
            <a:pPr marL="0" lvl="0" indent="0" algn="l" rtl="0">
              <a:lnSpc>
                <a:spcPct val="70000"/>
              </a:lnSpc>
              <a:spcBef>
                <a:spcPts val="1000"/>
              </a:spcBef>
              <a:spcAft>
                <a:spcPts val="0"/>
              </a:spcAft>
              <a:buClr>
                <a:schemeClr val="dk1"/>
              </a:buClr>
              <a:buSzPts val="1260"/>
              <a:buFont typeface="Arial"/>
              <a:buNone/>
            </a:pPr>
            <a:r>
              <a:rPr lang="en-US" sz="1800" b="1" dirty="0">
                <a:latin typeface="Candara"/>
                <a:ea typeface="Candara"/>
                <a:cs typeface="Candara"/>
                <a:sym typeface="Candara"/>
              </a:rPr>
              <a:t>Agree a ‘go-live’ date when the practice will be ready to make referrals</a:t>
            </a:r>
            <a:r>
              <a:rPr lang="en-US" sz="1800" dirty="0">
                <a:latin typeface="Candara"/>
                <a:ea typeface="Candara"/>
                <a:cs typeface="Candara"/>
                <a:sym typeface="Candara"/>
              </a:rPr>
              <a:t> and communicate this to regional implementation lead(s).Sonar to offer training to all GP staff - Access to Sonar and Introduction to Conditions for GPCPCS Referral .</a:t>
            </a: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a:p>
            <a:pPr marL="0" lvl="0" indent="0" algn="l" rtl="0">
              <a:lnSpc>
                <a:spcPct val="70000"/>
              </a:lnSpc>
              <a:spcBef>
                <a:spcPts val="1000"/>
              </a:spcBef>
              <a:spcAft>
                <a:spcPts val="0"/>
              </a:spcAft>
              <a:buSzPts val="1260"/>
              <a:buNone/>
            </a:pPr>
            <a:endParaRPr sz="1800" dirty="0">
              <a:latin typeface="Candara"/>
              <a:ea typeface="Candara"/>
              <a:cs typeface="Candara"/>
              <a:sym typeface="Candara"/>
            </a:endParaRPr>
          </a:p>
        </p:txBody>
      </p:sp>
      <p:pic>
        <p:nvPicPr>
          <p:cNvPr id="127" name="Google Shape;127;gd445fb172c_0_0"/>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5"/>
          <p:cNvSpPr txBox="1"/>
          <p:nvPr/>
        </p:nvSpPr>
        <p:spPr>
          <a:xfrm>
            <a:off x="852640" y="1070915"/>
            <a:ext cx="10040700" cy="4673034"/>
          </a:xfrm>
          <a:prstGeom prst="rect">
            <a:avLst/>
          </a:prstGeom>
          <a:noFill/>
          <a:ln>
            <a:noFill/>
          </a:ln>
        </p:spPr>
        <p:txBody>
          <a:bodyPr spcFirstLastPara="1" wrap="square" lIns="91425" tIns="45700" rIns="91425" bIns="45700" anchor="t" anchorCtr="0">
            <a:spAutoFit/>
          </a:bodyPr>
          <a:lstStyle/>
          <a:p>
            <a:pPr marL="101600" marR="0" lvl="0" indent="0" algn="ctr" rtl="0">
              <a:lnSpc>
                <a:spcPct val="100000"/>
              </a:lnSpc>
              <a:spcBef>
                <a:spcPts val="0"/>
              </a:spcBef>
              <a:spcAft>
                <a:spcPts val="0"/>
              </a:spcAft>
              <a:buClr>
                <a:srgbClr val="000000"/>
              </a:buClr>
              <a:buSzPts val="2000"/>
              <a:buFont typeface="Arial"/>
              <a:buNone/>
            </a:pPr>
            <a:r>
              <a:rPr lang="en-US" sz="2000" b="1" i="0" u="none" strike="noStrike" cap="none" dirty="0">
                <a:solidFill>
                  <a:srgbClr val="000000"/>
                </a:solidFill>
                <a:latin typeface="Candara"/>
                <a:ea typeface="Candara"/>
                <a:cs typeface="Candara"/>
                <a:sym typeface="Candara"/>
              </a:rPr>
              <a:t>Terms and wording - Important - words can be interpreted differently!</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Candara"/>
                <a:ea typeface="Candara"/>
                <a:cs typeface="Candara"/>
                <a:sym typeface="Candara"/>
              </a:rPr>
              <a:t>       “We are referring you for a personal consultation to a NHS service”</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Candara"/>
                <a:ea typeface="Candara"/>
                <a:cs typeface="Candara"/>
                <a:sym typeface="Candara"/>
              </a:rPr>
              <a:t>“I am sending you for a same day appointment with an NHS community pharmacist for a personal consultation”</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Candara"/>
                <a:ea typeface="Candara"/>
                <a:cs typeface="Candara"/>
                <a:sym typeface="Candara"/>
              </a:rPr>
              <a:t>“Once the pharmacist has received the referral, they will contact you by phone in a timely manner”</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1000"/>
              </a:spcBef>
              <a:spcAft>
                <a:spcPts val="0"/>
              </a:spcAft>
              <a:buClr>
                <a:srgbClr val="000000"/>
              </a:buClr>
              <a:buSzPts val="2000"/>
              <a:buFont typeface="Arial"/>
              <a:buNone/>
            </a:pPr>
            <a:r>
              <a:rPr lang="en-US" sz="2000" b="0" i="0" u="none" strike="noStrike" cap="none" dirty="0">
                <a:solidFill>
                  <a:srgbClr val="000000"/>
                </a:solidFill>
                <a:latin typeface="Candara"/>
                <a:ea typeface="Candara"/>
                <a:cs typeface="Candara"/>
                <a:sym typeface="Candara"/>
              </a:rPr>
              <a:t>This is </a:t>
            </a:r>
            <a:r>
              <a:rPr lang="en-US" sz="2000" b="0" i="0" u="sng" strike="noStrike" cap="none" dirty="0">
                <a:solidFill>
                  <a:srgbClr val="000000"/>
                </a:solidFill>
                <a:latin typeface="Candara"/>
                <a:ea typeface="Candara"/>
                <a:cs typeface="Candara"/>
                <a:sym typeface="Candara"/>
              </a:rPr>
              <a:t>NOT</a:t>
            </a:r>
            <a:r>
              <a:rPr lang="en-US" sz="2000" b="0" i="0" u="none" strike="noStrike" cap="none" dirty="0">
                <a:solidFill>
                  <a:srgbClr val="000000"/>
                </a:solidFill>
                <a:latin typeface="Candara"/>
                <a:ea typeface="Candara"/>
                <a:cs typeface="Candara"/>
                <a:sym typeface="Candara"/>
              </a:rPr>
              <a:t> a Sign posting service - Formal Electronic referral (similar to a X -ray , Blood tests etc. Patient will be seen, and a record made which can be shared back to the GP if required)</a:t>
            </a:r>
            <a:endParaRPr sz="2000" b="0" i="0" u="none" strike="noStrike" cap="none" dirty="0">
              <a:solidFill>
                <a:srgbClr val="000000"/>
              </a:solidFill>
              <a:latin typeface="Candara"/>
              <a:ea typeface="Candara"/>
              <a:cs typeface="Candara"/>
              <a:sym typeface="Candara"/>
            </a:endParaRPr>
          </a:p>
          <a:p>
            <a:pPr marL="457200" marR="0" lvl="0" indent="0" algn="l" rtl="0">
              <a:lnSpc>
                <a:spcPct val="100000"/>
              </a:lnSpc>
              <a:spcBef>
                <a:spcPts val="1000"/>
              </a:spcBef>
              <a:spcAft>
                <a:spcPts val="0"/>
              </a:spcAft>
              <a:buClr>
                <a:srgbClr val="000000"/>
              </a:buClr>
              <a:buSzPts val="2000"/>
              <a:buFont typeface="Arial"/>
              <a:buNone/>
            </a:pPr>
            <a:endParaRPr sz="2000" b="0" i="0" u="none" strike="noStrike" cap="none" dirty="0">
              <a:solidFill>
                <a:srgbClr val="000000"/>
              </a:solidFill>
              <a:latin typeface="Candara"/>
              <a:ea typeface="Candara"/>
              <a:cs typeface="Candara"/>
              <a:sym typeface="Candara"/>
            </a:endParaRPr>
          </a:p>
          <a:p>
            <a:pPr marL="0" marR="0" lvl="0" indent="0" rtl="0">
              <a:lnSpc>
                <a:spcPct val="115000"/>
              </a:lnSpc>
              <a:spcBef>
                <a:spcPts val="1200"/>
              </a:spcBef>
              <a:spcAft>
                <a:spcPts val="0"/>
              </a:spcAft>
              <a:buClr>
                <a:schemeClr val="dk1"/>
              </a:buClr>
              <a:buSzPts val="1100"/>
              <a:buFont typeface="Arial"/>
              <a:buNone/>
            </a:pPr>
            <a:r>
              <a:rPr lang="en-US" sz="1400" b="1" i="0" u="none" strike="noStrike" cap="none" dirty="0">
                <a:solidFill>
                  <a:schemeClr val="dk1"/>
                </a:solidFill>
                <a:latin typeface="Arial"/>
                <a:ea typeface="Arial"/>
                <a:cs typeface="Arial"/>
                <a:sym typeface="Arial"/>
              </a:rPr>
              <a:t>       </a:t>
            </a:r>
            <a:r>
              <a:rPr lang="en-US" sz="2000" b="1" i="0" u="none" strike="noStrike" cap="none" dirty="0">
                <a:solidFill>
                  <a:schemeClr val="dk1"/>
                </a:solidFill>
                <a:latin typeface="Candara"/>
                <a:ea typeface="Candara"/>
                <a:cs typeface="Candara"/>
                <a:sym typeface="Candara"/>
              </a:rPr>
              <a:t> Suggested script for reception teams/care navigators to use on initial phone calls with patients (</a:t>
            </a:r>
            <a:r>
              <a:rPr lang="en-US" sz="2000" dirty="0">
                <a:latin typeface="Candara"/>
                <a:ea typeface="Candara"/>
                <a:cs typeface="Candara"/>
                <a:sym typeface="Candara"/>
              </a:rPr>
              <a:t>W</a:t>
            </a:r>
            <a:r>
              <a:rPr lang="en-US" sz="2000" b="0" i="0" u="none" strike="noStrike" cap="none" dirty="0">
                <a:solidFill>
                  <a:srgbClr val="000000"/>
                </a:solidFill>
                <a:latin typeface="Candara"/>
                <a:ea typeface="Candara"/>
                <a:cs typeface="Candara"/>
                <a:sym typeface="Candara"/>
              </a:rPr>
              <a:t>ord Doc - in system )</a:t>
            </a:r>
            <a:endParaRPr sz="2000" b="0" i="0" u="none" strike="noStrike" cap="none" dirty="0">
              <a:solidFill>
                <a:srgbClr val="000000"/>
              </a:solidFill>
              <a:latin typeface="Candara"/>
              <a:ea typeface="Candara"/>
              <a:cs typeface="Candara"/>
              <a:sym typeface="Candara"/>
            </a:endParaRPr>
          </a:p>
        </p:txBody>
      </p:sp>
      <p:sp>
        <p:nvSpPr>
          <p:cNvPr id="133" name="Google Shape;133;p15"/>
          <p:cNvSpPr txBox="1">
            <a:spLocks noGrp="1"/>
          </p:cNvSpPr>
          <p:nvPr>
            <p:ph type="title"/>
          </p:nvPr>
        </p:nvSpPr>
        <p:spPr>
          <a:xfrm>
            <a:off x="615163" y="-13937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200" b="1">
                <a:latin typeface="Candara"/>
                <a:ea typeface="Candara"/>
                <a:cs typeface="Candara"/>
                <a:sym typeface="Candara"/>
              </a:rPr>
              <a:t>Words Matter </a:t>
            </a:r>
            <a:endParaRPr sz="3200" b="1">
              <a:latin typeface="Candara"/>
              <a:ea typeface="Candara"/>
              <a:cs typeface="Candara"/>
              <a:sym typeface="Candara"/>
            </a:endParaRPr>
          </a:p>
        </p:txBody>
      </p:sp>
      <p:pic>
        <p:nvPicPr>
          <p:cNvPr id="134" name="Google Shape;134;p15"/>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4"/>
          <p:cNvSpPr txBox="1"/>
          <p:nvPr/>
        </p:nvSpPr>
        <p:spPr>
          <a:xfrm>
            <a:off x="875375" y="413675"/>
            <a:ext cx="107439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ndara"/>
                <a:ea typeface="Candara"/>
                <a:cs typeface="Candara"/>
                <a:sym typeface="Candara"/>
              </a:rPr>
              <a:t>GP CPCS – Medical Conditions allowed for referral </a:t>
            </a:r>
            <a:endParaRPr sz="3600" b="1" i="0" u="none" strike="noStrike" cap="none">
              <a:solidFill>
                <a:schemeClr val="dk1"/>
              </a:solidFill>
              <a:latin typeface="Candara"/>
              <a:ea typeface="Candara"/>
              <a:cs typeface="Candara"/>
              <a:sym typeface="Candara"/>
            </a:endParaRPr>
          </a:p>
        </p:txBody>
      </p:sp>
      <p:sp>
        <p:nvSpPr>
          <p:cNvPr id="140" name="Google Shape;140;p4"/>
          <p:cNvSpPr txBox="1"/>
          <p:nvPr/>
        </p:nvSpPr>
        <p:spPr>
          <a:xfrm>
            <a:off x="4419601" y="1060178"/>
            <a:ext cx="3352800"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Calibri"/>
                <a:ea typeface="Calibri"/>
                <a:cs typeface="Calibri"/>
                <a:sym typeface="Calibri"/>
              </a:rPr>
              <a:t>50+ Medical Conditions</a:t>
            </a:r>
            <a:endParaRPr sz="2400" b="1" i="0" u="none" strike="noStrike" cap="none">
              <a:solidFill>
                <a:schemeClr val="dk1"/>
              </a:solidFill>
              <a:latin typeface="Calibri"/>
              <a:ea typeface="Calibri"/>
              <a:cs typeface="Calibri"/>
              <a:sym typeface="Calibri"/>
            </a:endParaRPr>
          </a:p>
        </p:txBody>
      </p:sp>
      <p:sp>
        <p:nvSpPr>
          <p:cNvPr id="141" name="Google Shape;141;p4"/>
          <p:cNvSpPr txBox="1"/>
          <p:nvPr/>
        </p:nvSpPr>
        <p:spPr>
          <a:xfrm>
            <a:off x="706345" y="1926275"/>
            <a:ext cx="2361300" cy="4002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Acne, Spots and Pimples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Arm, Pain or Swelling</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Blisters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Cough</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Earache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Eye, Sticky or Watery</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Failed Contraception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Headache</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Itch</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Lower Back Pain</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Nasal Congestion</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Scabies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Sleep Difficulties</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Tiredness (Fatigue)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Wound Problems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4"/>
          <p:cNvSpPr txBox="1"/>
          <p:nvPr/>
        </p:nvSpPr>
        <p:spPr>
          <a:xfrm>
            <a:off x="3830510" y="1926280"/>
            <a:ext cx="38805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Allergic Reaction</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Athlete's Foot</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Cold or Flu</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Diarrhea</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Eye, Painful</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Eye, Visual Loss or Disturbance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Hair loss</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Hearing Problems or Blocked Ear</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Knee or Lower Leg Pain or Swelling</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Lower Limb Pain or Swelling</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Pain and/or Frequency Passing Urine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Shoulder Pain</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Sore Throat and Hoarse Voice</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Toe Pain or Swelling</a:t>
            </a: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ndara"/>
                <a:ea typeface="Candara"/>
                <a:cs typeface="Candara"/>
                <a:sym typeface="Candara"/>
              </a:rPr>
              <a:t>Wrist, Hand or Finger Pain or Swelling</a:t>
            </a:r>
            <a:endParaRPr sz="1600" b="0" i="0" u="none" strike="noStrike" cap="none">
              <a:solidFill>
                <a:schemeClr val="dk1"/>
              </a:solidFill>
              <a:latin typeface="Candara"/>
              <a:ea typeface="Candara"/>
              <a:cs typeface="Candara"/>
              <a:sym typeface="Candara"/>
            </a:endParaRPr>
          </a:p>
        </p:txBody>
      </p:sp>
      <p:sp>
        <p:nvSpPr>
          <p:cNvPr id="143" name="Google Shape;143;p4"/>
          <p:cNvSpPr txBox="1"/>
          <p:nvPr/>
        </p:nvSpPr>
        <p:spPr>
          <a:xfrm>
            <a:off x="7889624" y="1941725"/>
            <a:ext cx="3564000" cy="375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Ankle or Foot Pain or Swelling</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Bites or Stings , Insect or spider</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Constipation</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Ear Discharge or Ear Wax</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Eye, Red or Irritable</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Eyelid Problems</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Head Lice</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Hip, Thigh or Buttock Pain or Swelling</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Limb, cold or color change</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Mouth Ulcers</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Rectal Pain, Swelling, Lump or Itch</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Skin, Rash</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Tattoos, Birthmarks or Moles</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222222"/>
                </a:solidFill>
                <a:latin typeface="Candara"/>
                <a:ea typeface="Candara"/>
                <a:cs typeface="Candara"/>
                <a:sym typeface="Candara"/>
              </a:rPr>
              <a:t>Vomiting</a:t>
            </a:r>
            <a:endParaRPr sz="1600" b="0" i="0" u="none" strike="noStrike" cap="none">
              <a:solidFill>
                <a:srgbClr val="222222"/>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44" name="Google Shape;144;p4"/>
          <p:cNvPicPr preferRelativeResize="0"/>
          <p:nvPr/>
        </p:nvPicPr>
        <p:blipFill rotWithShape="1">
          <a:blip r:embed="rId3">
            <a:alphaModFix/>
          </a:blip>
          <a:srcRect/>
          <a:stretch/>
        </p:blipFill>
        <p:spPr>
          <a:xfrm>
            <a:off x="10526800" y="53901"/>
            <a:ext cx="1665200" cy="5146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gd5af64a4bb_0_111"/>
          <p:cNvPicPr preferRelativeResize="0"/>
          <p:nvPr/>
        </p:nvPicPr>
        <p:blipFill rotWithShape="1">
          <a:blip r:embed="rId3">
            <a:alphaModFix/>
          </a:blip>
          <a:srcRect/>
          <a:stretch/>
        </p:blipFill>
        <p:spPr>
          <a:xfrm>
            <a:off x="3325375" y="1119600"/>
            <a:ext cx="5629498" cy="1811075"/>
          </a:xfrm>
          <a:prstGeom prst="rect">
            <a:avLst/>
          </a:prstGeom>
          <a:noFill/>
          <a:ln>
            <a:noFill/>
          </a:ln>
        </p:spPr>
      </p:pic>
      <p:sp>
        <p:nvSpPr>
          <p:cNvPr id="150" name="Google Shape;150;gd5af64a4bb_0_111"/>
          <p:cNvSpPr txBox="1"/>
          <p:nvPr/>
        </p:nvSpPr>
        <p:spPr>
          <a:xfrm>
            <a:off x="618800" y="3147000"/>
            <a:ext cx="10743900" cy="1754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Candara"/>
                <a:ea typeface="Candara"/>
                <a:cs typeface="Candara"/>
                <a:sym typeface="Candara"/>
              </a:rPr>
              <a:t>GP CPCS – Medical Conditions </a:t>
            </a:r>
            <a:endParaRPr sz="3600" b="1" i="0" u="none" strike="noStrike" cap="none">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600"/>
              <a:buFont typeface="Arial"/>
              <a:buNone/>
            </a:pPr>
            <a:endParaRPr sz="3600" b="1">
              <a:solidFill>
                <a:schemeClr val="dk1"/>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3600"/>
              <a:buFont typeface="Arial"/>
              <a:buNone/>
            </a:pPr>
            <a:r>
              <a:rPr lang="en-US" sz="3600" b="1">
                <a:solidFill>
                  <a:schemeClr val="dk1"/>
                </a:solidFill>
                <a:latin typeface="Candara"/>
                <a:ea typeface="Candara"/>
                <a:cs typeface="Candara"/>
                <a:sym typeface="Candara"/>
              </a:rPr>
              <a:t>Basic Introduction for Non-Clinical Staff</a:t>
            </a:r>
            <a:endParaRPr sz="3600" b="1">
              <a:solidFill>
                <a:schemeClr val="dk1"/>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2046</Words>
  <Application>Microsoft Office PowerPoint</Application>
  <PresentationFormat>Widescreen</PresentationFormat>
  <Paragraphs>345</Paragraphs>
  <Slides>31</Slides>
  <Notes>31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Verdana</vt:lpstr>
      <vt:lpstr>Trebuchet MS</vt:lpstr>
      <vt:lpstr>Algerian</vt:lpstr>
      <vt:lpstr>Calibri</vt:lpstr>
      <vt:lpstr>Candara</vt:lpstr>
      <vt:lpstr>Arial</vt:lpstr>
      <vt:lpstr>Office Theme</vt:lpstr>
      <vt:lpstr>GP CPCS  General  Practice  referral pathway to the NHS  Community Pharmacy Consultation Service   GP Staff Training</vt:lpstr>
      <vt:lpstr>Common Ailments and Self-care</vt:lpstr>
      <vt:lpstr>GPCPCS Patient Journey </vt:lpstr>
      <vt:lpstr>What is GP CPCS? General  Practice  referral pathway to the NHS Community Pharmacy Consultation Service </vt:lpstr>
      <vt:lpstr>GP and Pharmacy PCN  - GPCPCS set up process</vt:lpstr>
      <vt:lpstr>Checklist to start process </vt:lpstr>
      <vt:lpstr>Words Matter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GP CPCS - Overview Community Pharmacy Consultation service </vt:lpstr>
      <vt:lpstr>GP CPCS – Training   </vt:lpstr>
      <vt:lpstr>GP CPCS – Conditions to Refer Pharmacy</vt:lpstr>
      <vt:lpstr>Login to go to GP CPCS – Home Page</vt:lpstr>
      <vt:lpstr>PowerPoint Presentation</vt:lpstr>
      <vt:lpstr>PowerPoint Presentation</vt:lpstr>
      <vt:lpstr>GP CPCS – Select Medical Conditions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 CPCS  General  Practice  referral pathway to the NHS  Community Pharmacy Consultation Service   GP Staff Training</dc:title>
  <dc:creator>Sowmeya velusamy</dc:creator>
  <cp:lastModifiedBy>sonar</cp:lastModifiedBy>
  <cp:revision>1</cp:revision>
  <dcterms:modified xsi:type="dcterms:W3CDTF">2021-05-05T13:15:02Z</dcterms:modified>
</cp:coreProperties>
</file>